
<file path=[Content_Types].xml><?xml version="1.0" encoding="utf-8"?>
<Types xmlns="http://schemas.openxmlformats.org/package/2006/content-types">
  <Default ContentType="application/x-fontdata" Extension="fntdata"/>
  <Default ContentType="image/jpeg" Extension="jpeg"/>
  <Default ContentType="image/png" Extension="png"/>
  <Default ContentType="application/vnd.openxmlformats-package.relationships+xml" Extension="rels"/>
  <Default ContentType="image/svg+xml" Extension="svg"/>
  <Default ContentType="application/xml" Extension="xml"/>
  <Override ContentType="application/vnd.openxmlformats-officedocument.extended-properties+xml" PartName="/docProps/app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1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4.xml"/>
  <Override ContentType="application/vnd.openxmlformats-officedocument.presentationml.slide+xml" PartName="/ppt/slides/slide5.xml"/>
  <Override ContentType="application/vnd.openxmlformats-officedocument.presentationml.tableStyles+xml" PartName="/ppt/tableStyles.xml"/>
  <Override ContentType="application/vnd.openxmlformats-officedocument.theme+xml" PartName="/ppt/theme/theme1.xml"/>
  <Override ContentType="application/vnd.openxmlformats-officedocument.presentationml.viewProps+xml" PartName="/ppt/viewProps.xml"/>
</Types>
</file>

<file path=_rels/.rels><?xml version="1.0" encoding="UTF-8" standalone="yes"?><Relationships xmlns="http://schemas.openxmlformats.org/package/2006/relationships"><Relationship Id="rId1" Target="ppt/presentation.xml" Type="http://schemas.openxmlformats.org/officeDocument/2006/relationships/officeDocument"/><Relationship Id="rId2" Target="docProps/thumbnail.jpeg" Type="http://schemas.openxmlformats.org/package/2006/relationships/metadata/thumbnail"/><Relationship Id="rId3" Target="docProps/core.xml" Type="http://schemas.openxmlformats.org/package/2006/relationships/metadata/core-properties"/><Relationship Id="rId4" Target="docProps/app.xml" Type="http://schemas.openxmlformats.org/officeDocument/2006/relationships/extended-properties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embedTrueTypeFonts="true">
  <p:sldMasterIdLst>
    <p:sldMasterId id="2147483648" r:id="rId1"/>
  </p:sldMasterIdLst>
  <p:sldIdLst>
    <p:sldId id="256" r:id="rId6"/>
    <p:sldId id="257" r:id="rId7"/>
    <p:sldId id="258" r:id="rId8"/>
    <p:sldId id="259" r:id="rId9"/>
    <p:sldId id="260" r:id="rId10"/>
  </p:sldIdLst>
  <p:sldSz cx="9144000" cy="6858000"/>
  <p:notesSz cx="6858000" cy="9144000"/>
  <p:embeddedFontLst>
    <p:embeddedFont>
      <p:font typeface="Prompt" charset="1" panose="00000500000000000000"/>
      <p:regular r:id="rId11"/>
    </p:embeddedFont>
    <p:embeddedFont>
      <p:font typeface="Prompt Bold" charset="1" panose="00000800000000000000"/>
      <p:regular r:id="rId12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74" d="100"/>
          <a:sy n="74" d="100"/>
        </p:scale>
        <p:origin x="-1092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<Relationships xmlns="http://schemas.openxmlformats.org/package/2006/relationships"><Relationship Id="rId1" Target="slideMasters/slideMaster1.xml" Type="http://schemas.openxmlformats.org/officeDocument/2006/relationships/slideMaster"/><Relationship Id="rId10" Target="slides/slide5.xml" Type="http://schemas.openxmlformats.org/officeDocument/2006/relationships/slide"/><Relationship Id="rId11" Target="fonts/font11.fntdata" Type="http://schemas.openxmlformats.org/officeDocument/2006/relationships/font"/><Relationship Id="rId12" Target="fonts/font12.fntdata" Type="http://schemas.openxmlformats.org/officeDocument/2006/relationships/font"/><Relationship Id="rId2" Target="presProps.xml" Type="http://schemas.openxmlformats.org/officeDocument/2006/relationships/presProps"/><Relationship Id="rId3" Target="viewProps.xml" Type="http://schemas.openxmlformats.org/officeDocument/2006/relationships/viewProps"/><Relationship Id="rId4" Target="theme/theme1.xml" Type="http://schemas.openxmlformats.org/officeDocument/2006/relationships/theme"/><Relationship Id="rId5" Target="tableStyles.xml" Type="http://schemas.openxmlformats.org/officeDocument/2006/relationships/tableStyles"/><Relationship Id="rId6" Target="slides/slide1.xml" Type="http://schemas.openxmlformats.org/officeDocument/2006/relationships/slide"/><Relationship Id="rId7" Target="slides/slide2.xml" Type="http://schemas.openxmlformats.org/officeDocument/2006/relationships/slide"/><Relationship Id="rId8" Target="slides/slide3.xml" Type="http://schemas.openxmlformats.org/officeDocument/2006/relationships/slide"/><Relationship Id="rId9" Target="slides/slide4.xml" Type="http://schemas.openxmlformats.org/officeDocument/2006/relationships/slide"/></Relationships>
</file>

<file path=ppt/slideLayouts/_rels/slideLayout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0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2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3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4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5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6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7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8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9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10" Target="../slideLayouts/slideLayout10.xml" Type="http://schemas.openxmlformats.org/officeDocument/2006/relationships/slideLayout"/><Relationship Id="rId11" Target="../slideLayouts/slideLayout11.xml" Type="http://schemas.openxmlformats.org/officeDocument/2006/relationships/slideLayout"/><Relationship Id="rId12" Target="../theme/theme1.xml" Type="http://schemas.openxmlformats.org/officeDocument/2006/relationships/theme"/><Relationship Id="rId2" Target="../slideLayouts/slideLayout2.xml" Type="http://schemas.openxmlformats.org/officeDocument/2006/relationships/slideLayout"/><Relationship Id="rId3" Target="../slideLayouts/slideLayout3.xml" Type="http://schemas.openxmlformats.org/officeDocument/2006/relationships/slideLayout"/><Relationship Id="rId4" Target="../slideLayouts/slideLayout4.xml" Type="http://schemas.openxmlformats.org/officeDocument/2006/relationships/slideLayout"/><Relationship Id="rId5" Target="../slideLayouts/slideLayout5.xml" Type="http://schemas.openxmlformats.org/officeDocument/2006/relationships/slideLayout"/><Relationship Id="rId6" Target="../slideLayouts/slideLayout6.xml" Type="http://schemas.openxmlformats.org/officeDocument/2006/relationships/slideLayout"/><Relationship Id="rId7" Target="../slideLayouts/slideLayout7.xml" Type="http://schemas.openxmlformats.org/officeDocument/2006/relationships/slideLayout"/><Relationship Id="rId8" Target="../slideLayouts/slideLayout8.xml" Type="http://schemas.openxmlformats.org/officeDocument/2006/relationships/slideLayout"/><Relationship Id="rId9" Target="../slideLayouts/slideLayout9.xml" Type="http://schemas.openxmlformats.org/officeDocument/2006/relationships/slideLayout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png" Type="http://schemas.openxmlformats.org/officeDocument/2006/relationships/image"/><Relationship Id="rId3" Target="../media/image2.png" Type="http://schemas.openxmlformats.org/officeDocument/2006/relationships/image"/><Relationship Id="rId4" Target="../media/image3.png" Type="http://schemas.openxmlformats.org/officeDocument/2006/relationships/image"/><Relationship Id="rId5" Target="../media/image4.png" Type="http://schemas.openxmlformats.org/officeDocument/2006/relationships/image"/></Relationships>
</file>

<file path=ppt/slides/_rels/slide2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png" Type="http://schemas.openxmlformats.org/officeDocument/2006/relationships/image"/><Relationship Id="rId3" Target="../media/image2.png" Type="http://schemas.openxmlformats.org/officeDocument/2006/relationships/image"/><Relationship Id="rId4" Target="../media/image3.png" Type="http://schemas.openxmlformats.org/officeDocument/2006/relationships/image"/><Relationship Id="rId5" Target="../media/image5.png" Type="http://schemas.openxmlformats.org/officeDocument/2006/relationships/image"/><Relationship Id="rId6" Target="../media/image6.png" Type="http://schemas.openxmlformats.org/officeDocument/2006/relationships/image"/><Relationship Id="rId7" Target="../media/image7.svg" Type="http://schemas.openxmlformats.org/officeDocument/2006/relationships/image"/><Relationship Id="rId8" Target="../media/image4.png" Type="http://schemas.openxmlformats.org/officeDocument/2006/relationships/image"/></Relationships>
</file>

<file path=ppt/slides/_rels/slide3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png" Type="http://schemas.openxmlformats.org/officeDocument/2006/relationships/image"/><Relationship Id="rId3" Target="../media/image2.png" Type="http://schemas.openxmlformats.org/officeDocument/2006/relationships/image"/><Relationship Id="rId4" Target="../media/image3.png" Type="http://schemas.openxmlformats.org/officeDocument/2006/relationships/image"/><Relationship Id="rId5" Target="../media/image8.png" Type="http://schemas.openxmlformats.org/officeDocument/2006/relationships/image"/><Relationship Id="rId6" Target="../media/image9.svg" Type="http://schemas.openxmlformats.org/officeDocument/2006/relationships/image"/><Relationship Id="rId7" Target="../media/image4.png" Type="http://schemas.openxmlformats.org/officeDocument/2006/relationships/image"/></Relationships>
</file>

<file path=ppt/slides/_rels/slide4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png" Type="http://schemas.openxmlformats.org/officeDocument/2006/relationships/image"/><Relationship Id="rId3" Target="../media/image2.png" Type="http://schemas.openxmlformats.org/officeDocument/2006/relationships/image"/><Relationship Id="rId4" Target="../media/image3.png" Type="http://schemas.openxmlformats.org/officeDocument/2006/relationships/image"/><Relationship Id="rId5" Target="../media/image10.png" Type="http://schemas.openxmlformats.org/officeDocument/2006/relationships/image"/><Relationship Id="rId6" Target="../media/image4.png" Type="http://schemas.openxmlformats.org/officeDocument/2006/relationships/image"/></Relationships>
</file>

<file path=ppt/slides/_rels/slide5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png" Type="http://schemas.openxmlformats.org/officeDocument/2006/relationships/image"/><Relationship Id="rId3" Target="../media/image2.png" Type="http://schemas.openxmlformats.org/officeDocument/2006/relationships/image"/><Relationship Id="rId4" Target="../media/image3.png" Type="http://schemas.openxmlformats.org/officeDocument/2006/relationships/image"/><Relationship Id="rId5" Target="../media/image4.png" Type="http://schemas.openxmlformats.org/officeDocument/2006/relationships/image"/></Relationships>
</file>

<file path=ppt/slides/slide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6935490" y="57844"/>
            <a:ext cx="2351260" cy="784380"/>
          </a:xfrm>
          <a:custGeom>
            <a:avLst/>
            <a:gdLst/>
            <a:ahLst/>
            <a:cxnLst/>
            <a:rect r="r" b="b" t="t" l="l"/>
            <a:pathLst>
              <a:path h="784380" w="2351260">
                <a:moveTo>
                  <a:pt x="0" y="0"/>
                </a:moveTo>
                <a:lnTo>
                  <a:pt x="2351259" y="0"/>
                </a:lnTo>
                <a:lnTo>
                  <a:pt x="2351259" y="784380"/>
                </a:lnTo>
                <a:lnTo>
                  <a:pt x="0" y="78438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131" t="0" r="-131" b="0"/>
            </a:stretch>
          </a:blipFill>
        </p:spPr>
      </p:sp>
      <p:grpSp>
        <p:nvGrpSpPr>
          <p:cNvPr name="Group 3" id="3"/>
          <p:cNvGrpSpPr/>
          <p:nvPr/>
        </p:nvGrpSpPr>
        <p:grpSpPr>
          <a:xfrm rot="0">
            <a:off x="2068309" y="138299"/>
            <a:ext cx="619967" cy="597386"/>
            <a:chOff x="0" y="0"/>
            <a:chExt cx="594042" cy="572406"/>
          </a:xfrm>
        </p:grpSpPr>
        <p:sp>
          <p:nvSpPr>
            <p:cNvPr name="Freeform 4" id="4"/>
            <p:cNvSpPr/>
            <p:nvPr/>
          </p:nvSpPr>
          <p:spPr>
            <a:xfrm flipH="false" flipV="false" rot="0">
              <a:off x="0" y="0"/>
              <a:ext cx="594042" cy="572406"/>
            </a:xfrm>
            <a:custGeom>
              <a:avLst/>
              <a:gdLst/>
              <a:ahLst/>
              <a:cxnLst/>
              <a:rect r="r" b="b" t="t" l="l"/>
              <a:pathLst>
                <a:path h="572406" w="594042">
                  <a:moveTo>
                    <a:pt x="149852" y="0"/>
                  </a:moveTo>
                  <a:lnTo>
                    <a:pt x="444190" y="0"/>
                  </a:lnTo>
                  <a:cubicBezTo>
                    <a:pt x="483933" y="0"/>
                    <a:pt x="522049" y="15788"/>
                    <a:pt x="550151" y="43891"/>
                  </a:cubicBezTo>
                  <a:cubicBezTo>
                    <a:pt x="578254" y="71993"/>
                    <a:pt x="594042" y="110109"/>
                    <a:pt x="594042" y="149852"/>
                  </a:cubicBezTo>
                  <a:lnTo>
                    <a:pt x="594042" y="422554"/>
                  </a:lnTo>
                  <a:cubicBezTo>
                    <a:pt x="594042" y="505315"/>
                    <a:pt x="526951" y="572406"/>
                    <a:pt x="444190" y="572406"/>
                  </a:cubicBezTo>
                  <a:lnTo>
                    <a:pt x="149852" y="572406"/>
                  </a:lnTo>
                  <a:cubicBezTo>
                    <a:pt x="67091" y="572406"/>
                    <a:pt x="0" y="505315"/>
                    <a:pt x="0" y="422554"/>
                  </a:cubicBezTo>
                  <a:lnTo>
                    <a:pt x="0" y="149852"/>
                  </a:lnTo>
                  <a:cubicBezTo>
                    <a:pt x="0" y="67091"/>
                    <a:pt x="67091" y="0"/>
                    <a:pt x="149852" y="0"/>
                  </a:cubicBezTo>
                  <a:close/>
                </a:path>
              </a:pathLst>
            </a:custGeom>
            <a:ln w="19050" cap="sq">
              <a:solidFill>
                <a:srgbClr val="003B64"/>
              </a:solidFill>
              <a:prstDash val="solid"/>
              <a:miter/>
            </a:ln>
          </p:spPr>
        </p:sp>
        <p:sp>
          <p:nvSpPr>
            <p:cNvPr name="TextBox 5" id="5"/>
            <p:cNvSpPr txBox="true"/>
            <p:nvPr/>
          </p:nvSpPr>
          <p:spPr>
            <a:xfrm>
              <a:off x="0" y="-123825"/>
              <a:ext cx="594042" cy="696231"/>
            </a:xfrm>
            <a:prstGeom prst="rect">
              <a:avLst/>
            </a:prstGeom>
          </p:spPr>
          <p:txBody>
            <a:bodyPr anchor="ctr" rtlCol="false" tIns="22988" lIns="22988" bIns="22988" rIns="22988"/>
            <a:lstStyle/>
            <a:p>
              <a:pPr algn="ctr">
                <a:lnSpc>
                  <a:spcPts val="1646"/>
                </a:lnSpc>
              </a:pPr>
            </a:p>
          </p:txBody>
        </p:sp>
      </p:grpSp>
      <p:sp>
        <p:nvSpPr>
          <p:cNvPr name="Freeform 6" id="6"/>
          <p:cNvSpPr/>
          <p:nvPr/>
        </p:nvSpPr>
        <p:spPr>
          <a:xfrm flipH="false" flipV="false" rot="0">
            <a:off x="2201485" y="205951"/>
            <a:ext cx="309294" cy="263044"/>
          </a:xfrm>
          <a:custGeom>
            <a:avLst/>
            <a:gdLst/>
            <a:ahLst/>
            <a:cxnLst/>
            <a:rect r="r" b="b" t="t" l="l"/>
            <a:pathLst>
              <a:path h="263044" w="309294">
                <a:moveTo>
                  <a:pt x="0" y="0"/>
                </a:moveTo>
                <a:lnTo>
                  <a:pt x="309294" y="0"/>
                </a:lnTo>
                <a:lnTo>
                  <a:pt x="309294" y="263044"/>
                </a:lnTo>
                <a:lnTo>
                  <a:pt x="0" y="263044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-75264" t="-473821" r="-389676" b="-90449"/>
            </a:stretch>
          </a:blipFill>
        </p:spPr>
      </p:sp>
      <p:sp>
        <p:nvSpPr>
          <p:cNvPr name="TextBox 7" id="7"/>
          <p:cNvSpPr txBox="true"/>
          <p:nvPr/>
        </p:nvSpPr>
        <p:spPr>
          <a:xfrm rot="0">
            <a:off x="2126268" y="488045"/>
            <a:ext cx="528775" cy="21486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585"/>
              </a:lnSpc>
            </a:pPr>
            <a:r>
              <a:rPr lang="en-US" sz="579" spc="20">
                <a:solidFill>
                  <a:srgbClr val="003B64"/>
                </a:solidFill>
                <a:latin typeface="Prompt"/>
                <a:ea typeface="Prompt"/>
                <a:cs typeface="Prompt"/>
                <a:sym typeface="Prompt"/>
              </a:rPr>
              <a:t>Well-being </a:t>
            </a:r>
          </a:p>
          <a:p>
            <a:pPr algn="ctr">
              <a:lnSpc>
                <a:spcPts val="585"/>
              </a:lnSpc>
            </a:pPr>
            <a:r>
              <a:rPr lang="en-US" sz="579" spc="20">
                <a:solidFill>
                  <a:srgbClr val="003B64"/>
                </a:solidFill>
                <a:latin typeface="Prompt"/>
                <a:ea typeface="Prompt"/>
                <a:cs typeface="Prompt"/>
                <a:sym typeface="Prompt"/>
              </a:rPr>
              <a:t>&amp; social </a:t>
            </a:r>
          </a:p>
          <a:p>
            <a:pPr algn="ctr">
              <a:lnSpc>
                <a:spcPts val="585"/>
              </a:lnSpc>
            </a:pPr>
            <a:r>
              <a:rPr lang="en-US" sz="579" spc="20">
                <a:solidFill>
                  <a:srgbClr val="003B64"/>
                </a:solidFill>
                <a:latin typeface="Prompt"/>
                <a:ea typeface="Prompt"/>
                <a:cs typeface="Prompt"/>
                <a:sym typeface="Prompt"/>
              </a:rPr>
              <a:t>responsibility</a:t>
            </a:r>
            <a:r>
              <a:rPr lang="en-US" sz="579" spc="20">
                <a:solidFill>
                  <a:srgbClr val="000000"/>
                </a:solidFill>
                <a:latin typeface="Prompt"/>
                <a:ea typeface="Prompt"/>
                <a:cs typeface="Prompt"/>
                <a:sym typeface="Prompt"/>
              </a:rPr>
              <a:t> </a:t>
            </a:r>
            <a:r>
              <a:rPr lang="en-US" b="true" sz="579" spc="20">
                <a:solidFill>
                  <a:srgbClr val="000000"/>
                </a:solidFill>
                <a:latin typeface="Prompt Bold"/>
                <a:ea typeface="Prompt Bold"/>
                <a:cs typeface="Prompt Bold"/>
                <a:sym typeface="Prompt Bold"/>
              </a:rPr>
              <a:t> </a:t>
            </a:r>
          </a:p>
        </p:txBody>
      </p:sp>
      <p:grpSp>
        <p:nvGrpSpPr>
          <p:cNvPr name="Group 8" id="8"/>
          <p:cNvGrpSpPr/>
          <p:nvPr/>
        </p:nvGrpSpPr>
        <p:grpSpPr>
          <a:xfrm rot="0">
            <a:off x="3836986" y="138299"/>
            <a:ext cx="619967" cy="597386"/>
            <a:chOff x="0" y="0"/>
            <a:chExt cx="594042" cy="572406"/>
          </a:xfrm>
        </p:grpSpPr>
        <p:sp>
          <p:nvSpPr>
            <p:cNvPr name="Freeform 9" id="9"/>
            <p:cNvSpPr/>
            <p:nvPr/>
          </p:nvSpPr>
          <p:spPr>
            <a:xfrm flipH="false" flipV="false" rot="0">
              <a:off x="0" y="0"/>
              <a:ext cx="594042" cy="572406"/>
            </a:xfrm>
            <a:custGeom>
              <a:avLst/>
              <a:gdLst/>
              <a:ahLst/>
              <a:cxnLst/>
              <a:rect r="r" b="b" t="t" l="l"/>
              <a:pathLst>
                <a:path h="572406" w="594042">
                  <a:moveTo>
                    <a:pt x="149852" y="0"/>
                  </a:moveTo>
                  <a:lnTo>
                    <a:pt x="444190" y="0"/>
                  </a:lnTo>
                  <a:cubicBezTo>
                    <a:pt x="483933" y="0"/>
                    <a:pt x="522049" y="15788"/>
                    <a:pt x="550151" y="43891"/>
                  </a:cubicBezTo>
                  <a:cubicBezTo>
                    <a:pt x="578254" y="71993"/>
                    <a:pt x="594042" y="110109"/>
                    <a:pt x="594042" y="149852"/>
                  </a:cubicBezTo>
                  <a:lnTo>
                    <a:pt x="594042" y="422554"/>
                  </a:lnTo>
                  <a:cubicBezTo>
                    <a:pt x="594042" y="505315"/>
                    <a:pt x="526951" y="572406"/>
                    <a:pt x="444190" y="572406"/>
                  </a:cubicBezTo>
                  <a:lnTo>
                    <a:pt x="149852" y="572406"/>
                  </a:lnTo>
                  <a:cubicBezTo>
                    <a:pt x="67091" y="572406"/>
                    <a:pt x="0" y="505315"/>
                    <a:pt x="0" y="422554"/>
                  </a:cubicBezTo>
                  <a:lnTo>
                    <a:pt x="0" y="149852"/>
                  </a:lnTo>
                  <a:cubicBezTo>
                    <a:pt x="0" y="67091"/>
                    <a:pt x="67091" y="0"/>
                    <a:pt x="149852" y="0"/>
                  </a:cubicBezTo>
                  <a:close/>
                </a:path>
              </a:pathLst>
            </a:custGeom>
            <a:ln w="19050" cap="sq">
              <a:solidFill>
                <a:srgbClr val="003B64"/>
              </a:solidFill>
              <a:prstDash val="solid"/>
              <a:miter/>
            </a:ln>
          </p:spPr>
        </p:sp>
        <p:sp>
          <p:nvSpPr>
            <p:cNvPr name="TextBox 10" id="10"/>
            <p:cNvSpPr txBox="true"/>
            <p:nvPr/>
          </p:nvSpPr>
          <p:spPr>
            <a:xfrm>
              <a:off x="0" y="-123825"/>
              <a:ext cx="594042" cy="696231"/>
            </a:xfrm>
            <a:prstGeom prst="rect">
              <a:avLst/>
            </a:prstGeom>
          </p:spPr>
          <p:txBody>
            <a:bodyPr anchor="ctr" rtlCol="false" tIns="22988" lIns="22988" bIns="22988" rIns="22988"/>
            <a:lstStyle/>
            <a:p>
              <a:pPr algn="ctr">
                <a:lnSpc>
                  <a:spcPts val="1646"/>
                </a:lnSpc>
              </a:pPr>
            </a:p>
          </p:txBody>
        </p:sp>
      </p:grpSp>
      <p:grpSp>
        <p:nvGrpSpPr>
          <p:cNvPr name="Group 11" id="11"/>
          <p:cNvGrpSpPr/>
          <p:nvPr/>
        </p:nvGrpSpPr>
        <p:grpSpPr>
          <a:xfrm rot="0">
            <a:off x="2966328" y="138299"/>
            <a:ext cx="619967" cy="597386"/>
            <a:chOff x="0" y="0"/>
            <a:chExt cx="594042" cy="572406"/>
          </a:xfrm>
        </p:grpSpPr>
        <p:sp>
          <p:nvSpPr>
            <p:cNvPr name="Freeform 12" id="12"/>
            <p:cNvSpPr/>
            <p:nvPr/>
          </p:nvSpPr>
          <p:spPr>
            <a:xfrm flipH="false" flipV="false" rot="0">
              <a:off x="0" y="0"/>
              <a:ext cx="594042" cy="572406"/>
            </a:xfrm>
            <a:custGeom>
              <a:avLst/>
              <a:gdLst/>
              <a:ahLst/>
              <a:cxnLst/>
              <a:rect r="r" b="b" t="t" l="l"/>
              <a:pathLst>
                <a:path h="572406" w="594042">
                  <a:moveTo>
                    <a:pt x="149852" y="0"/>
                  </a:moveTo>
                  <a:lnTo>
                    <a:pt x="444190" y="0"/>
                  </a:lnTo>
                  <a:cubicBezTo>
                    <a:pt x="483933" y="0"/>
                    <a:pt x="522049" y="15788"/>
                    <a:pt x="550151" y="43891"/>
                  </a:cubicBezTo>
                  <a:cubicBezTo>
                    <a:pt x="578254" y="71993"/>
                    <a:pt x="594042" y="110109"/>
                    <a:pt x="594042" y="149852"/>
                  </a:cubicBezTo>
                  <a:lnTo>
                    <a:pt x="594042" y="422554"/>
                  </a:lnTo>
                  <a:cubicBezTo>
                    <a:pt x="594042" y="505315"/>
                    <a:pt x="526951" y="572406"/>
                    <a:pt x="444190" y="572406"/>
                  </a:cubicBezTo>
                  <a:lnTo>
                    <a:pt x="149852" y="572406"/>
                  </a:lnTo>
                  <a:cubicBezTo>
                    <a:pt x="67091" y="572406"/>
                    <a:pt x="0" y="505315"/>
                    <a:pt x="0" y="422554"/>
                  </a:cubicBezTo>
                  <a:lnTo>
                    <a:pt x="0" y="149852"/>
                  </a:lnTo>
                  <a:cubicBezTo>
                    <a:pt x="0" y="67091"/>
                    <a:pt x="67091" y="0"/>
                    <a:pt x="149852" y="0"/>
                  </a:cubicBezTo>
                  <a:close/>
                </a:path>
              </a:pathLst>
            </a:custGeom>
            <a:ln w="19050" cap="sq">
              <a:solidFill>
                <a:srgbClr val="003B64"/>
              </a:solidFill>
              <a:prstDash val="solid"/>
              <a:miter/>
            </a:ln>
          </p:spPr>
        </p:sp>
        <p:sp>
          <p:nvSpPr>
            <p:cNvPr name="TextBox 13" id="13"/>
            <p:cNvSpPr txBox="true"/>
            <p:nvPr/>
          </p:nvSpPr>
          <p:spPr>
            <a:xfrm>
              <a:off x="0" y="-123825"/>
              <a:ext cx="594042" cy="696231"/>
            </a:xfrm>
            <a:prstGeom prst="rect">
              <a:avLst/>
            </a:prstGeom>
          </p:spPr>
          <p:txBody>
            <a:bodyPr anchor="ctr" rtlCol="false" tIns="22988" lIns="22988" bIns="22988" rIns="22988"/>
            <a:lstStyle/>
            <a:p>
              <a:pPr algn="ctr">
                <a:lnSpc>
                  <a:spcPts val="1646"/>
                </a:lnSpc>
              </a:pPr>
            </a:p>
          </p:txBody>
        </p:sp>
      </p:grpSp>
      <p:sp>
        <p:nvSpPr>
          <p:cNvPr name="Freeform 14" id="14"/>
          <p:cNvSpPr/>
          <p:nvPr/>
        </p:nvSpPr>
        <p:spPr>
          <a:xfrm flipH="false" flipV="false" rot="0">
            <a:off x="3112906" y="184334"/>
            <a:ext cx="371372" cy="339540"/>
          </a:xfrm>
          <a:custGeom>
            <a:avLst/>
            <a:gdLst/>
            <a:ahLst/>
            <a:cxnLst/>
            <a:rect r="r" b="b" t="t" l="l"/>
            <a:pathLst>
              <a:path h="339540" w="371372">
                <a:moveTo>
                  <a:pt x="0" y="0"/>
                </a:moveTo>
                <a:lnTo>
                  <a:pt x="371372" y="0"/>
                </a:lnTo>
                <a:lnTo>
                  <a:pt x="371372" y="339541"/>
                </a:lnTo>
                <a:lnTo>
                  <a:pt x="0" y="339541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-408263" t="-459811" r="-81812" b="-85584"/>
            </a:stretch>
          </a:blipFill>
        </p:spPr>
      </p:sp>
      <p:grpSp>
        <p:nvGrpSpPr>
          <p:cNvPr name="Group 15" id="15"/>
          <p:cNvGrpSpPr/>
          <p:nvPr/>
        </p:nvGrpSpPr>
        <p:grpSpPr>
          <a:xfrm rot="0">
            <a:off x="4718959" y="129674"/>
            <a:ext cx="619967" cy="597386"/>
            <a:chOff x="0" y="0"/>
            <a:chExt cx="594042" cy="572406"/>
          </a:xfrm>
        </p:grpSpPr>
        <p:sp>
          <p:nvSpPr>
            <p:cNvPr name="Freeform 16" id="16"/>
            <p:cNvSpPr/>
            <p:nvPr/>
          </p:nvSpPr>
          <p:spPr>
            <a:xfrm flipH="false" flipV="false" rot="0">
              <a:off x="0" y="0"/>
              <a:ext cx="594042" cy="572406"/>
            </a:xfrm>
            <a:custGeom>
              <a:avLst/>
              <a:gdLst/>
              <a:ahLst/>
              <a:cxnLst/>
              <a:rect r="r" b="b" t="t" l="l"/>
              <a:pathLst>
                <a:path h="572406" w="594042">
                  <a:moveTo>
                    <a:pt x="149852" y="0"/>
                  </a:moveTo>
                  <a:lnTo>
                    <a:pt x="444190" y="0"/>
                  </a:lnTo>
                  <a:cubicBezTo>
                    <a:pt x="483933" y="0"/>
                    <a:pt x="522049" y="15788"/>
                    <a:pt x="550151" y="43891"/>
                  </a:cubicBezTo>
                  <a:cubicBezTo>
                    <a:pt x="578254" y="71993"/>
                    <a:pt x="594042" y="110109"/>
                    <a:pt x="594042" y="149852"/>
                  </a:cubicBezTo>
                  <a:lnTo>
                    <a:pt x="594042" y="422554"/>
                  </a:lnTo>
                  <a:cubicBezTo>
                    <a:pt x="594042" y="505315"/>
                    <a:pt x="526951" y="572406"/>
                    <a:pt x="444190" y="572406"/>
                  </a:cubicBezTo>
                  <a:lnTo>
                    <a:pt x="149852" y="572406"/>
                  </a:lnTo>
                  <a:cubicBezTo>
                    <a:pt x="67091" y="572406"/>
                    <a:pt x="0" y="505315"/>
                    <a:pt x="0" y="422554"/>
                  </a:cubicBezTo>
                  <a:lnTo>
                    <a:pt x="0" y="149852"/>
                  </a:lnTo>
                  <a:cubicBezTo>
                    <a:pt x="0" y="67091"/>
                    <a:pt x="67091" y="0"/>
                    <a:pt x="149852" y="0"/>
                  </a:cubicBezTo>
                  <a:close/>
                </a:path>
              </a:pathLst>
            </a:custGeom>
            <a:ln w="19050" cap="sq">
              <a:solidFill>
                <a:srgbClr val="003B64"/>
              </a:solidFill>
              <a:prstDash val="solid"/>
              <a:miter/>
            </a:ln>
          </p:spPr>
        </p:sp>
        <p:sp>
          <p:nvSpPr>
            <p:cNvPr name="TextBox 17" id="17"/>
            <p:cNvSpPr txBox="true"/>
            <p:nvPr/>
          </p:nvSpPr>
          <p:spPr>
            <a:xfrm>
              <a:off x="0" y="-123825"/>
              <a:ext cx="594042" cy="696231"/>
            </a:xfrm>
            <a:prstGeom prst="rect">
              <a:avLst/>
            </a:prstGeom>
          </p:spPr>
          <p:txBody>
            <a:bodyPr anchor="ctr" rtlCol="false" tIns="22988" lIns="22988" bIns="22988" rIns="22988"/>
            <a:lstStyle/>
            <a:p>
              <a:pPr algn="ctr">
                <a:lnSpc>
                  <a:spcPts val="1646"/>
                </a:lnSpc>
              </a:pPr>
            </a:p>
          </p:txBody>
        </p:sp>
      </p:grpSp>
      <p:grpSp>
        <p:nvGrpSpPr>
          <p:cNvPr name="Group 18" id="18"/>
          <p:cNvGrpSpPr/>
          <p:nvPr/>
        </p:nvGrpSpPr>
        <p:grpSpPr>
          <a:xfrm rot="0">
            <a:off x="6455725" y="129674"/>
            <a:ext cx="619967" cy="597386"/>
            <a:chOff x="0" y="0"/>
            <a:chExt cx="594042" cy="572406"/>
          </a:xfrm>
        </p:grpSpPr>
        <p:sp>
          <p:nvSpPr>
            <p:cNvPr name="Freeform 19" id="19"/>
            <p:cNvSpPr/>
            <p:nvPr/>
          </p:nvSpPr>
          <p:spPr>
            <a:xfrm flipH="false" flipV="false" rot="0">
              <a:off x="0" y="0"/>
              <a:ext cx="594042" cy="572406"/>
            </a:xfrm>
            <a:custGeom>
              <a:avLst/>
              <a:gdLst/>
              <a:ahLst/>
              <a:cxnLst/>
              <a:rect r="r" b="b" t="t" l="l"/>
              <a:pathLst>
                <a:path h="572406" w="594042">
                  <a:moveTo>
                    <a:pt x="149852" y="0"/>
                  </a:moveTo>
                  <a:lnTo>
                    <a:pt x="444190" y="0"/>
                  </a:lnTo>
                  <a:cubicBezTo>
                    <a:pt x="483933" y="0"/>
                    <a:pt x="522049" y="15788"/>
                    <a:pt x="550151" y="43891"/>
                  </a:cubicBezTo>
                  <a:cubicBezTo>
                    <a:pt x="578254" y="71993"/>
                    <a:pt x="594042" y="110109"/>
                    <a:pt x="594042" y="149852"/>
                  </a:cubicBezTo>
                  <a:lnTo>
                    <a:pt x="594042" y="422554"/>
                  </a:lnTo>
                  <a:cubicBezTo>
                    <a:pt x="594042" y="505315"/>
                    <a:pt x="526951" y="572406"/>
                    <a:pt x="444190" y="572406"/>
                  </a:cubicBezTo>
                  <a:lnTo>
                    <a:pt x="149852" y="572406"/>
                  </a:lnTo>
                  <a:cubicBezTo>
                    <a:pt x="67091" y="572406"/>
                    <a:pt x="0" y="505315"/>
                    <a:pt x="0" y="422554"/>
                  </a:cubicBezTo>
                  <a:lnTo>
                    <a:pt x="0" y="149852"/>
                  </a:lnTo>
                  <a:cubicBezTo>
                    <a:pt x="0" y="67091"/>
                    <a:pt x="67091" y="0"/>
                    <a:pt x="149852" y="0"/>
                  </a:cubicBezTo>
                  <a:close/>
                </a:path>
              </a:pathLst>
            </a:custGeom>
            <a:ln w="19050" cap="sq">
              <a:solidFill>
                <a:srgbClr val="003B64"/>
              </a:solidFill>
              <a:prstDash val="solid"/>
              <a:miter/>
            </a:ln>
          </p:spPr>
        </p:sp>
        <p:sp>
          <p:nvSpPr>
            <p:cNvPr name="TextBox 20" id="20"/>
            <p:cNvSpPr txBox="true"/>
            <p:nvPr/>
          </p:nvSpPr>
          <p:spPr>
            <a:xfrm>
              <a:off x="0" y="-123825"/>
              <a:ext cx="594042" cy="696231"/>
            </a:xfrm>
            <a:prstGeom prst="rect">
              <a:avLst/>
            </a:prstGeom>
          </p:spPr>
          <p:txBody>
            <a:bodyPr anchor="ctr" rtlCol="false" tIns="22988" lIns="22988" bIns="22988" rIns="22988"/>
            <a:lstStyle/>
            <a:p>
              <a:pPr algn="ctr">
                <a:lnSpc>
                  <a:spcPts val="1646"/>
                </a:lnSpc>
              </a:pPr>
            </a:p>
          </p:txBody>
        </p:sp>
      </p:grpSp>
      <p:grpSp>
        <p:nvGrpSpPr>
          <p:cNvPr name="Group 21" id="21"/>
          <p:cNvGrpSpPr/>
          <p:nvPr/>
        </p:nvGrpSpPr>
        <p:grpSpPr>
          <a:xfrm rot="0">
            <a:off x="5595584" y="129674"/>
            <a:ext cx="619967" cy="597386"/>
            <a:chOff x="0" y="0"/>
            <a:chExt cx="594042" cy="572406"/>
          </a:xfrm>
        </p:grpSpPr>
        <p:sp>
          <p:nvSpPr>
            <p:cNvPr name="Freeform 22" id="22"/>
            <p:cNvSpPr/>
            <p:nvPr/>
          </p:nvSpPr>
          <p:spPr>
            <a:xfrm flipH="false" flipV="false" rot="0">
              <a:off x="0" y="0"/>
              <a:ext cx="594042" cy="572406"/>
            </a:xfrm>
            <a:custGeom>
              <a:avLst/>
              <a:gdLst/>
              <a:ahLst/>
              <a:cxnLst/>
              <a:rect r="r" b="b" t="t" l="l"/>
              <a:pathLst>
                <a:path h="572406" w="594042">
                  <a:moveTo>
                    <a:pt x="149852" y="0"/>
                  </a:moveTo>
                  <a:lnTo>
                    <a:pt x="444190" y="0"/>
                  </a:lnTo>
                  <a:cubicBezTo>
                    <a:pt x="483933" y="0"/>
                    <a:pt x="522049" y="15788"/>
                    <a:pt x="550151" y="43891"/>
                  </a:cubicBezTo>
                  <a:cubicBezTo>
                    <a:pt x="578254" y="71993"/>
                    <a:pt x="594042" y="110109"/>
                    <a:pt x="594042" y="149852"/>
                  </a:cubicBezTo>
                  <a:lnTo>
                    <a:pt x="594042" y="422554"/>
                  </a:lnTo>
                  <a:cubicBezTo>
                    <a:pt x="594042" y="505315"/>
                    <a:pt x="526951" y="572406"/>
                    <a:pt x="444190" y="572406"/>
                  </a:cubicBezTo>
                  <a:lnTo>
                    <a:pt x="149852" y="572406"/>
                  </a:lnTo>
                  <a:cubicBezTo>
                    <a:pt x="67091" y="572406"/>
                    <a:pt x="0" y="505315"/>
                    <a:pt x="0" y="422554"/>
                  </a:cubicBezTo>
                  <a:lnTo>
                    <a:pt x="0" y="149852"/>
                  </a:lnTo>
                  <a:cubicBezTo>
                    <a:pt x="0" y="67091"/>
                    <a:pt x="67091" y="0"/>
                    <a:pt x="149852" y="0"/>
                  </a:cubicBezTo>
                  <a:close/>
                </a:path>
              </a:pathLst>
            </a:custGeom>
            <a:ln w="19050" cap="sq">
              <a:solidFill>
                <a:srgbClr val="003B64"/>
              </a:solidFill>
              <a:prstDash val="solid"/>
              <a:miter/>
            </a:ln>
          </p:spPr>
        </p:sp>
        <p:sp>
          <p:nvSpPr>
            <p:cNvPr name="TextBox 23" id="23"/>
            <p:cNvSpPr txBox="true"/>
            <p:nvPr/>
          </p:nvSpPr>
          <p:spPr>
            <a:xfrm>
              <a:off x="0" y="-123825"/>
              <a:ext cx="594042" cy="696231"/>
            </a:xfrm>
            <a:prstGeom prst="rect">
              <a:avLst/>
            </a:prstGeom>
          </p:spPr>
          <p:txBody>
            <a:bodyPr anchor="ctr" rtlCol="false" tIns="22988" lIns="22988" bIns="22988" rIns="22988"/>
            <a:lstStyle/>
            <a:p>
              <a:pPr algn="ctr">
                <a:lnSpc>
                  <a:spcPts val="1646"/>
                </a:lnSpc>
              </a:pPr>
            </a:p>
          </p:txBody>
        </p:sp>
      </p:grpSp>
      <p:sp>
        <p:nvSpPr>
          <p:cNvPr name="Freeform 24" id="24"/>
          <p:cNvSpPr/>
          <p:nvPr/>
        </p:nvSpPr>
        <p:spPr>
          <a:xfrm flipH="false" flipV="false" rot="0">
            <a:off x="5715799" y="177105"/>
            <a:ext cx="379538" cy="315224"/>
          </a:xfrm>
          <a:custGeom>
            <a:avLst/>
            <a:gdLst/>
            <a:ahLst/>
            <a:cxnLst/>
            <a:rect r="r" b="b" t="t" l="l"/>
            <a:pathLst>
              <a:path h="315224" w="379538">
                <a:moveTo>
                  <a:pt x="0" y="0"/>
                </a:moveTo>
                <a:lnTo>
                  <a:pt x="379537" y="0"/>
                </a:lnTo>
                <a:lnTo>
                  <a:pt x="379537" y="315225"/>
                </a:lnTo>
                <a:lnTo>
                  <a:pt x="0" y="315225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-216654" t="-65710" r="-214443" b="-473744"/>
            </a:stretch>
          </a:blipFill>
        </p:spPr>
      </p:sp>
      <p:sp>
        <p:nvSpPr>
          <p:cNvPr name="TextBox 25" id="25"/>
          <p:cNvSpPr txBox="true"/>
          <p:nvPr/>
        </p:nvSpPr>
        <p:spPr>
          <a:xfrm rot="0">
            <a:off x="3024287" y="533007"/>
            <a:ext cx="528775" cy="141553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585"/>
              </a:lnSpc>
            </a:pPr>
            <a:r>
              <a:rPr lang="en-US" sz="579" spc="20">
                <a:solidFill>
                  <a:srgbClr val="003B64"/>
                </a:solidFill>
                <a:latin typeface="Prompt"/>
                <a:ea typeface="Prompt"/>
                <a:cs typeface="Prompt"/>
                <a:sym typeface="Prompt"/>
              </a:rPr>
              <a:t>Eth</a:t>
            </a:r>
            <a:r>
              <a:rPr lang="en-US" sz="579" spc="20">
                <a:solidFill>
                  <a:srgbClr val="003B64"/>
                </a:solidFill>
                <a:latin typeface="Prompt"/>
                <a:ea typeface="Prompt"/>
                <a:cs typeface="Prompt"/>
                <a:sym typeface="Prompt"/>
              </a:rPr>
              <a:t>ical integrity</a:t>
            </a:r>
          </a:p>
        </p:txBody>
      </p:sp>
      <p:sp>
        <p:nvSpPr>
          <p:cNvPr name="TextBox 26" id="26"/>
          <p:cNvSpPr txBox="true"/>
          <p:nvPr/>
        </p:nvSpPr>
        <p:spPr>
          <a:xfrm rot="0">
            <a:off x="3894945" y="469084"/>
            <a:ext cx="528775" cy="21486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585"/>
              </a:lnSpc>
            </a:pPr>
            <a:r>
              <a:rPr lang="en-US" sz="579" spc="20">
                <a:solidFill>
                  <a:srgbClr val="003B64"/>
                </a:solidFill>
                <a:latin typeface="Prompt"/>
                <a:ea typeface="Prompt"/>
                <a:cs typeface="Prompt"/>
                <a:sym typeface="Prompt"/>
              </a:rPr>
              <a:t>Customer </a:t>
            </a:r>
          </a:p>
          <a:p>
            <a:pPr algn="ctr">
              <a:lnSpc>
                <a:spcPts val="585"/>
              </a:lnSpc>
            </a:pPr>
            <a:r>
              <a:rPr lang="en-US" sz="579" spc="20">
                <a:solidFill>
                  <a:srgbClr val="003B64"/>
                </a:solidFill>
                <a:latin typeface="Prompt"/>
                <a:ea typeface="Prompt"/>
                <a:cs typeface="Prompt"/>
                <a:sym typeface="Prompt"/>
              </a:rPr>
              <a:t>&amp; </a:t>
            </a:r>
            <a:r>
              <a:rPr lang="en-US" sz="579" spc="20">
                <a:solidFill>
                  <a:srgbClr val="003B64"/>
                </a:solidFill>
                <a:latin typeface="Prompt"/>
                <a:ea typeface="Prompt"/>
                <a:cs typeface="Prompt"/>
                <a:sym typeface="Prompt"/>
              </a:rPr>
              <a:t>learner centered</a:t>
            </a:r>
          </a:p>
        </p:txBody>
      </p:sp>
      <p:sp>
        <p:nvSpPr>
          <p:cNvPr name="TextBox 27" id="27"/>
          <p:cNvSpPr txBox="true"/>
          <p:nvPr/>
        </p:nvSpPr>
        <p:spPr>
          <a:xfrm rot="0">
            <a:off x="4776918" y="479420"/>
            <a:ext cx="528775" cy="21486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585"/>
              </a:lnSpc>
            </a:pPr>
            <a:r>
              <a:rPr lang="en-US" sz="579" spc="20">
                <a:solidFill>
                  <a:srgbClr val="003B64"/>
                </a:solidFill>
                <a:latin typeface="Prompt"/>
                <a:ea typeface="Prompt"/>
                <a:cs typeface="Prompt"/>
                <a:sym typeface="Prompt"/>
              </a:rPr>
              <a:t>Achi</a:t>
            </a:r>
            <a:r>
              <a:rPr lang="en-US" sz="579" spc="20">
                <a:solidFill>
                  <a:srgbClr val="003B64"/>
                </a:solidFill>
                <a:latin typeface="Prompt"/>
                <a:ea typeface="Prompt"/>
                <a:cs typeface="Prompt"/>
                <a:sym typeface="Prompt"/>
              </a:rPr>
              <a:t>evement driven</a:t>
            </a:r>
          </a:p>
          <a:p>
            <a:pPr algn="ctr">
              <a:lnSpc>
                <a:spcPts val="585"/>
              </a:lnSpc>
            </a:pPr>
            <a:r>
              <a:rPr lang="en-US" sz="579" spc="20">
                <a:solidFill>
                  <a:srgbClr val="003B64"/>
                </a:solidFill>
                <a:latin typeface="Prompt"/>
                <a:ea typeface="Prompt"/>
                <a:cs typeface="Prompt"/>
                <a:sym typeface="Prompt"/>
              </a:rPr>
              <a:t>&amp; innovation</a:t>
            </a:r>
          </a:p>
        </p:txBody>
      </p:sp>
      <p:sp>
        <p:nvSpPr>
          <p:cNvPr name="TextBox 28" id="28"/>
          <p:cNvSpPr txBox="true"/>
          <p:nvPr/>
        </p:nvSpPr>
        <p:spPr>
          <a:xfrm rot="0">
            <a:off x="5653543" y="524382"/>
            <a:ext cx="528775" cy="141553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585"/>
              </a:lnSpc>
            </a:pPr>
            <a:r>
              <a:rPr lang="en-US" sz="579" spc="20">
                <a:solidFill>
                  <a:srgbClr val="003B64"/>
                </a:solidFill>
                <a:latin typeface="Prompt"/>
                <a:ea typeface="Prompt"/>
                <a:cs typeface="Prompt"/>
                <a:sym typeface="Prompt"/>
              </a:rPr>
              <a:t>Respe</a:t>
            </a:r>
            <a:r>
              <a:rPr lang="en-US" sz="579" spc="20">
                <a:solidFill>
                  <a:srgbClr val="003B64"/>
                </a:solidFill>
                <a:latin typeface="Prompt"/>
                <a:ea typeface="Prompt"/>
                <a:cs typeface="Prompt"/>
                <a:sym typeface="Prompt"/>
              </a:rPr>
              <a:t>ct </a:t>
            </a:r>
          </a:p>
          <a:p>
            <a:pPr algn="ctr">
              <a:lnSpc>
                <a:spcPts val="585"/>
              </a:lnSpc>
            </a:pPr>
            <a:r>
              <a:rPr lang="en-US" sz="579" spc="20">
                <a:solidFill>
                  <a:srgbClr val="003B64"/>
                </a:solidFill>
                <a:latin typeface="Prompt"/>
                <a:ea typeface="Prompt"/>
                <a:cs typeface="Prompt"/>
                <a:sym typeface="Prompt"/>
              </a:rPr>
              <a:t>&amp; diversity</a:t>
            </a:r>
          </a:p>
        </p:txBody>
      </p:sp>
      <p:sp>
        <p:nvSpPr>
          <p:cNvPr name="TextBox 29" id="29"/>
          <p:cNvSpPr txBox="true"/>
          <p:nvPr/>
        </p:nvSpPr>
        <p:spPr>
          <a:xfrm rot="0">
            <a:off x="6513684" y="460459"/>
            <a:ext cx="528775" cy="21486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585"/>
              </a:lnSpc>
            </a:pPr>
            <a:r>
              <a:rPr lang="en-US" sz="579" spc="20">
                <a:solidFill>
                  <a:srgbClr val="003B64"/>
                </a:solidFill>
                <a:latin typeface="Prompt"/>
                <a:ea typeface="Prompt"/>
                <a:cs typeface="Prompt"/>
                <a:sym typeface="Prompt"/>
              </a:rPr>
              <a:t>Evolutionary </a:t>
            </a:r>
            <a:r>
              <a:rPr lang="en-US" sz="579" spc="20">
                <a:solidFill>
                  <a:srgbClr val="003B64"/>
                </a:solidFill>
                <a:latin typeface="Prompt"/>
                <a:ea typeface="Prompt"/>
                <a:cs typeface="Prompt"/>
                <a:sym typeface="Prompt"/>
              </a:rPr>
              <a:t>learning </a:t>
            </a:r>
          </a:p>
          <a:p>
            <a:pPr algn="ctr">
              <a:lnSpc>
                <a:spcPts val="585"/>
              </a:lnSpc>
            </a:pPr>
            <a:r>
              <a:rPr lang="en-US" sz="579" spc="20">
                <a:solidFill>
                  <a:srgbClr val="003B64"/>
                </a:solidFill>
                <a:latin typeface="Prompt"/>
                <a:ea typeface="Prompt"/>
                <a:cs typeface="Prompt"/>
                <a:sym typeface="Prompt"/>
              </a:rPr>
              <a:t>&amp; growth</a:t>
            </a:r>
          </a:p>
        </p:txBody>
      </p:sp>
      <p:sp>
        <p:nvSpPr>
          <p:cNvPr name="Freeform 30" id="30"/>
          <p:cNvSpPr/>
          <p:nvPr/>
        </p:nvSpPr>
        <p:spPr>
          <a:xfrm flipH="false" flipV="false" rot="0">
            <a:off x="4859160" y="158552"/>
            <a:ext cx="339564" cy="343110"/>
          </a:xfrm>
          <a:custGeom>
            <a:avLst/>
            <a:gdLst/>
            <a:ahLst/>
            <a:cxnLst/>
            <a:rect r="r" b="b" t="t" l="l"/>
            <a:pathLst>
              <a:path h="343110" w="339564">
                <a:moveTo>
                  <a:pt x="0" y="0"/>
                </a:moveTo>
                <a:lnTo>
                  <a:pt x="339564" y="0"/>
                </a:lnTo>
                <a:lnTo>
                  <a:pt x="339564" y="343110"/>
                </a:lnTo>
                <a:lnTo>
                  <a:pt x="0" y="34311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-79787" t="-239754" r="-409983" b="-243920"/>
            </a:stretch>
          </a:blipFill>
        </p:spPr>
      </p:sp>
      <p:sp>
        <p:nvSpPr>
          <p:cNvPr name="Freeform 31" id="31"/>
          <p:cNvSpPr/>
          <p:nvPr/>
        </p:nvSpPr>
        <p:spPr>
          <a:xfrm flipH="false" flipV="false" rot="0">
            <a:off x="6625867" y="129674"/>
            <a:ext cx="309623" cy="330497"/>
          </a:xfrm>
          <a:custGeom>
            <a:avLst/>
            <a:gdLst/>
            <a:ahLst/>
            <a:cxnLst/>
            <a:rect r="r" b="b" t="t" l="l"/>
            <a:pathLst>
              <a:path h="330497" w="309623">
                <a:moveTo>
                  <a:pt x="0" y="0"/>
                </a:moveTo>
                <a:lnTo>
                  <a:pt x="309623" y="0"/>
                </a:lnTo>
                <a:lnTo>
                  <a:pt x="309623" y="330496"/>
                </a:lnTo>
                <a:lnTo>
                  <a:pt x="0" y="330496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-410107" t="-55610" r="-86992" b="-403778"/>
            </a:stretch>
          </a:blipFill>
        </p:spPr>
      </p:sp>
      <p:sp>
        <p:nvSpPr>
          <p:cNvPr name="TextBox 32" id="32"/>
          <p:cNvSpPr txBox="true"/>
          <p:nvPr/>
        </p:nvSpPr>
        <p:spPr>
          <a:xfrm rot="0">
            <a:off x="169730" y="320377"/>
            <a:ext cx="1650928" cy="45973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795"/>
              </a:lnSpc>
              <a:spcBef>
                <a:spcPct val="0"/>
              </a:spcBef>
            </a:pPr>
            <a:r>
              <a:rPr lang="en-US" b="true" sz="2711" spc="94">
                <a:solidFill>
                  <a:srgbClr val="E68A10"/>
                </a:solidFill>
                <a:latin typeface="Prompt Bold"/>
                <a:ea typeface="Prompt Bold"/>
                <a:cs typeface="Prompt Bold"/>
                <a:sym typeface="Prompt Bold"/>
              </a:rPr>
              <a:t>WE CARE</a:t>
            </a:r>
          </a:p>
        </p:txBody>
      </p:sp>
      <p:sp>
        <p:nvSpPr>
          <p:cNvPr name="TextBox 33" id="33"/>
          <p:cNvSpPr txBox="true"/>
          <p:nvPr/>
        </p:nvSpPr>
        <p:spPr>
          <a:xfrm rot="0">
            <a:off x="169730" y="109724"/>
            <a:ext cx="1403630" cy="320553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687"/>
              </a:lnSpc>
              <a:spcBef>
                <a:spcPct val="0"/>
              </a:spcBef>
            </a:pPr>
            <a:r>
              <a:rPr lang="en-US" b="true" sz="1919" spc="67">
                <a:solidFill>
                  <a:srgbClr val="003B64"/>
                </a:solidFill>
                <a:latin typeface="Prompt Bold"/>
                <a:ea typeface="Prompt Bold"/>
                <a:cs typeface="Prompt Bold"/>
                <a:sym typeface="Prompt Bold"/>
              </a:rPr>
              <a:t>Core Value</a:t>
            </a:r>
          </a:p>
        </p:txBody>
      </p:sp>
      <p:sp>
        <p:nvSpPr>
          <p:cNvPr name="AutoShape 34" id="34"/>
          <p:cNvSpPr/>
          <p:nvPr/>
        </p:nvSpPr>
        <p:spPr>
          <a:xfrm>
            <a:off x="-384157" y="847207"/>
            <a:ext cx="10437079" cy="0"/>
          </a:xfrm>
          <a:prstGeom prst="line">
            <a:avLst/>
          </a:prstGeom>
          <a:ln cap="flat" w="19050">
            <a:solidFill>
              <a:srgbClr val="143B6D"/>
            </a:solidFill>
            <a:prstDash val="solid"/>
            <a:headEnd type="none" len="sm" w="sm"/>
            <a:tailEnd type="none" len="sm" w="sm"/>
          </a:ln>
        </p:spPr>
      </p:sp>
      <p:sp>
        <p:nvSpPr>
          <p:cNvPr name="Freeform 35" id="35"/>
          <p:cNvSpPr/>
          <p:nvPr/>
        </p:nvSpPr>
        <p:spPr>
          <a:xfrm flipH="false" flipV="false" rot="0">
            <a:off x="0" y="6290767"/>
            <a:ext cx="10218950" cy="717724"/>
          </a:xfrm>
          <a:custGeom>
            <a:avLst/>
            <a:gdLst/>
            <a:ahLst/>
            <a:cxnLst/>
            <a:rect r="r" b="b" t="t" l="l"/>
            <a:pathLst>
              <a:path h="717724" w="10218950">
                <a:moveTo>
                  <a:pt x="0" y="0"/>
                </a:moveTo>
                <a:lnTo>
                  <a:pt x="10218950" y="0"/>
                </a:lnTo>
                <a:lnTo>
                  <a:pt x="10218950" y="717724"/>
                </a:lnTo>
                <a:lnTo>
                  <a:pt x="0" y="717724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0" t="-754948" r="0" b="-43824"/>
            </a:stretch>
          </a:blipFill>
        </p:spPr>
      </p:sp>
      <p:sp>
        <p:nvSpPr>
          <p:cNvPr name="Freeform 36" id="36"/>
          <p:cNvSpPr/>
          <p:nvPr/>
        </p:nvSpPr>
        <p:spPr>
          <a:xfrm flipH="false" flipV="false" rot="0">
            <a:off x="3859446" y="141605"/>
            <a:ext cx="573763" cy="382269"/>
          </a:xfrm>
          <a:custGeom>
            <a:avLst/>
            <a:gdLst/>
            <a:ahLst/>
            <a:cxnLst/>
            <a:rect r="r" b="b" t="t" l="l"/>
            <a:pathLst>
              <a:path h="382269" w="573763">
                <a:moveTo>
                  <a:pt x="0" y="0"/>
                </a:moveTo>
                <a:lnTo>
                  <a:pt x="573763" y="0"/>
                </a:lnTo>
                <a:lnTo>
                  <a:pt x="573763" y="382270"/>
                </a:lnTo>
                <a:lnTo>
                  <a:pt x="0" y="382270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 l="0" t="0" r="0" b="0"/>
            </a:stretch>
          </a:blipFill>
        </p:spPr>
      </p:sp>
    </p:spTree>
  </p:cSld>
  <p:clrMapOvr>
    <a:masterClrMapping/>
  </p:clrMapOvr>
</p:sld>
</file>

<file path=ppt/slides/slide2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6935490" y="57844"/>
            <a:ext cx="2351260" cy="784380"/>
          </a:xfrm>
          <a:custGeom>
            <a:avLst/>
            <a:gdLst/>
            <a:ahLst/>
            <a:cxnLst/>
            <a:rect r="r" b="b" t="t" l="l"/>
            <a:pathLst>
              <a:path h="784380" w="2351260">
                <a:moveTo>
                  <a:pt x="0" y="0"/>
                </a:moveTo>
                <a:lnTo>
                  <a:pt x="2351259" y="0"/>
                </a:lnTo>
                <a:lnTo>
                  <a:pt x="2351259" y="784380"/>
                </a:lnTo>
                <a:lnTo>
                  <a:pt x="0" y="78438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131" t="0" r="-131" b="0"/>
            </a:stretch>
          </a:blipFill>
        </p:spPr>
      </p:sp>
      <p:grpSp>
        <p:nvGrpSpPr>
          <p:cNvPr name="Group 3" id="3"/>
          <p:cNvGrpSpPr/>
          <p:nvPr/>
        </p:nvGrpSpPr>
        <p:grpSpPr>
          <a:xfrm rot="0">
            <a:off x="2068309" y="138299"/>
            <a:ext cx="619967" cy="597386"/>
            <a:chOff x="0" y="0"/>
            <a:chExt cx="594042" cy="572406"/>
          </a:xfrm>
        </p:grpSpPr>
        <p:sp>
          <p:nvSpPr>
            <p:cNvPr name="Freeform 4" id="4"/>
            <p:cNvSpPr/>
            <p:nvPr/>
          </p:nvSpPr>
          <p:spPr>
            <a:xfrm flipH="false" flipV="false" rot="0">
              <a:off x="0" y="0"/>
              <a:ext cx="594042" cy="572406"/>
            </a:xfrm>
            <a:custGeom>
              <a:avLst/>
              <a:gdLst/>
              <a:ahLst/>
              <a:cxnLst/>
              <a:rect r="r" b="b" t="t" l="l"/>
              <a:pathLst>
                <a:path h="572406" w="594042">
                  <a:moveTo>
                    <a:pt x="149852" y="0"/>
                  </a:moveTo>
                  <a:lnTo>
                    <a:pt x="444190" y="0"/>
                  </a:lnTo>
                  <a:cubicBezTo>
                    <a:pt x="483933" y="0"/>
                    <a:pt x="522049" y="15788"/>
                    <a:pt x="550151" y="43891"/>
                  </a:cubicBezTo>
                  <a:cubicBezTo>
                    <a:pt x="578254" y="71993"/>
                    <a:pt x="594042" y="110109"/>
                    <a:pt x="594042" y="149852"/>
                  </a:cubicBezTo>
                  <a:lnTo>
                    <a:pt x="594042" y="422554"/>
                  </a:lnTo>
                  <a:cubicBezTo>
                    <a:pt x="594042" y="505315"/>
                    <a:pt x="526951" y="572406"/>
                    <a:pt x="444190" y="572406"/>
                  </a:cubicBezTo>
                  <a:lnTo>
                    <a:pt x="149852" y="572406"/>
                  </a:lnTo>
                  <a:cubicBezTo>
                    <a:pt x="67091" y="572406"/>
                    <a:pt x="0" y="505315"/>
                    <a:pt x="0" y="422554"/>
                  </a:cubicBezTo>
                  <a:lnTo>
                    <a:pt x="0" y="149852"/>
                  </a:lnTo>
                  <a:cubicBezTo>
                    <a:pt x="0" y="67091"/>
                    <a:pt x="67091" y="0"/>
                    <a:pt x="149852" y="0"/>
                  </a:cubicBezTo>
                  <a:close/>
                </a:path>
              </a:pathLst>
            </a:custGeom>
            <a:ln w="19050" cap="sq">
              <a:solidFill>
                <a:srgbClr val="003B64"/>
              </a:solidFill>
              <a:prstDash val="solid"/>
              <a:miter/>
            </a:ln>
          </p:spPr>
        </p:sp>
        <p:sp>
          <p:nvSpPr>
            <p:cNvPr name="TextBox 5" id="5"/>
            <p:cNvSpPr txBox="true"/>
            <p:nvPr/>
          </p:nvSpPr>
          <p:spPr>
            <a:xfrm>
              <a:off x="0" y="-123825"/>
              <a:ext cx="594042" cy="696231"/>
            </a:xfrm>
            <a:prstGeom prst="rect">
              <a:avLst/>
            </a:prstGeom>
          </p:spPr>
          <p:txBody>
            <a:bodyPr anchor="ctr" rtlCol="false" tIns="22988" lIns="22988" bIns="22988" rIns="22988"/>
            <a:lstStyle/>
            <a:p>
              <a:pPr algn="ctr">
                <a:lnSpc>
                  <a:spcPts val="1646"/>
                </a:lnSpc>
              </a:pPr>
            </a:p>
          </p:txBody>
        </p:sp>
      </p:grpSp>
      <p:sp>
        <p:nvSpPr>
          <p:cNvPr name="Freeform 6" id="6"/>
          <p:cNvSpPr/>
          <p:nvPr/>
        </p:nvSpPr>
        <p:spPr>
          <a:xfrm flipH="false" flipV="false" rot="0">
            <a:off x="2201485" y="205951"/>
            <a:ext cx="309294" cy="263044"/>
          </a:xfrm>
          <a:custGeom>
            <a:avLst/>
            <a:gdLst/>
            <a:ahLst/>
            <a:cxnLst/>
            <a:rect r="r" b="b" t="t" l="l"/>
            <a:pathLst>
              <a:path h="263044" w="309294">
                <a:moveTo>
                  <a:pt x="0" y="0"/>
                </a:moveTo>
                <a:lnTo>
                  <a:pt x="309294" y="0"/>
                </a:lnTo>
                <a:lnTo>
                  <a:pt x="309294" y="263044"/>
                </a:lnTo>
                <a:lnTo>
                  <a:pt x="0" y="263044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-75264" t="-473821" r="-389676" b="-90449"/>
            </a:stretch>
          </a:blipFill>
        </p:spPr>
      </p:sp>
      <p:sp>
        <p:nvSpPr>
          <p:cNvPr name="TextBox 7" id="7"/>
          <p:cNvSpPr txBox="true"/>
          <p:nvPr/>
        </p:nvSpPr>
        <p:spPr>
          <a:xfrm rot="0">
            <a:off x="2126268" y="488045"/>
            <a:ext cx="528775" cy="21486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585"/>
              </a:lnSpc>
            </a:pPr>
            <a:r>
              <a:rPr lang="en-US" sz="579" spc="20">
                <a:solidFill>
                  <a:srgbClr val="003B64"/>
                </a:solidFill>
                <a:latin typeface="Prompt"/>
                <a:ea typeface="Prompt"/>
                <a:cs typeface="Prompt"/>
                <a:sym typeface="Prompt"/>
              </a:rPr>
              <a:t>Well-being </a:t>
            </a:r>
          </a:p>
          <a:p>
            <a:pPr algn="ctr">
              <a:lnSpc>
                <a:spcPts val="585"/>
              </a:lnSpc>
            </a:pPr>
            <a:r>
              <a:rPr lang="en-US" sz="579" spc="20">
                <a:solidFill>
                  <a:srgbClr val="003B64"/>
                </a:solidFill>
                <a:latin typeface="Prompt"/>
                <a:ea typeface="Prompt"/>
                <a:cs typeface="Prompt"/>
                <a:sym typeface="Prompt"/>
              </a:rPr>
              <a:t>&amp; social </a:t>
            </a:r>
          </a:p>
          <a:p>
            <a:pPr algn="ctr">
              <a:lnSpc>
                <a:spcPts val="585"/>
              </a:lnSpc>
            </a:pPr>
            <a:r>
              <a:rPr lang="en-US" sz="579" spc="20">
                <a:solidFill>
                  <a:srgbClr val="003B64"/>
                </a:solidFill>
                <a:latin typeface="Prompt"/>
                <a:ea typeface="Prompt"/>
                <a:cs typeface="Prompt"/>
                <a:sym typeface="Prompt"/>
              </a:rPr>
              <a:t>responsibility</a:t>
            </a:r>
            <a:r>
              <a:rPr lang="en-US" sz="579" spc="20">
                <a:solidFill>
                  <a:srgbClr val="000000"/>
                </a:solidFill>
                <a:latin typeface="Prompt"/>
                <a:ea typeface="Prompt"/>
                <a:cs typeface="Prompt"/>
                <a:sym typeface="Prompt"/>
              </a:rPr>
              <a:t> </a:t>
            </a:r>
            <a:r>
              <a:rPr lang="en-US" b="true" sz="579" spc="20">
                <a:solidFill>
                  <a:srgbClr val="000000"/>
                </a:solidFill>
                <a:latin typeface="Prompt Bold"/>
                <a:ea typeface="Prompt Bold"/>
                <a:cs typeface="Prompt Bold"/>
                <a:sym typeface="Prompt Bold"/>
              </a:rPr>
              <a:t> </a:t>
            </a:r>
          </a:p>
        </p:txBody>
      </p:sp>
      <p:grpSp>
        <p:nvGrpSpPr>
          <p:cNvPr name="Group 8" id="8"/>
          <p:cNvGrpSpPr/>
          <p:nvPr/>
        </p:nvGrpSpPr>
        <p:grpSpPr>
          <a:xfrm rot="0">
            <a:off x="3836986" y="138299"/>
            <a:ext cx="619967" cy="597386"/>
            <a:chOff x="0" y="0"/>
            <a:chExt cx="594042" cy="572406"/>
          </a:xfrm>
        </p:grpSpPr>
        <p:sp>
          <p:nvSpPr>
            <p:cNvPr name="Freeform 9" id="9"/>
            <p:cNvSpPr/>
            <p:nvPr/>
          </p:nvSpPr>
          <p:spPr>
            <a:xfrm flipH="false" flipV="false" rot="0">
              <a:off x="0" y="0"/>
              <a:ext cx="594042" cy="572406"/>
            </a:xfrm>
            <a:custGeom>
              <a:avLst/>
              <a:gdLst/>
              <a:ahLst/>
              <a:cxnLst/>
              <a:rect r="r" b="b" t="t" l="l"/>
              <a:pathLst>
                <a:path h="572406" w="594042">
                  <a:moveTo>
                    <a:pt x="149852" y="0"/>
                  </a:moveTo>
                  <a:lnTo>
                    <a:pt x="444190" y="0"/>
                  </a:lnTo>
                  <a:cubicBezTo>
                    <a:pt x="483933" y="0"/>
                    <a:pt x="522049" y="15788"/>
                    <a:pt x="550151" y="43891"/>
                  </a:cubicBezTo>
                  <a:cubicBezTo>
                    <a:pt x="578254" y="71993"/>
                    <a:pt x="594042" y="110109"/>
                    <a:pt x="594042" y="149852"/>
                  </a:cubicBezTo>
                  <a:lnTo>
                    <a:pt x="594042" y="422554"/>
                  </a:lnTo>
                  <a:cubicBezTo>
                    <a:pt x="594042" y="505315"/>
                    <a:pt x="526951" y="572406"/>
                    <a:pt x="444190" y="572406"/>
                  </a:cubicBezTo>
                  <a:lnTo>
                    <a:pt x="149852" y="572406"/>
                  </a:lnTo>
                  <a:cubicBezTo>
                    <a:pt x="67091" y="572406"/>
                    <a:pt x="0" y="505315"/>
                    <a:pt x="0" y="422554"/>
                  </a:cubicBezTo>
                  <a:lnTo>
                    <a:pt x="0" y="149852"/>
                  </a:lnTo>
                  <a:cubicBezTo>
                    <a:pt x="0" y="67091"/>
                    <a:pt x="67091" y="0"/>
                    <a:pt x="149852" y="0"/>
                  </a:cubicBezTo>
                  <a:close/>
                </a:path>
              </a:pathLst>
            </a:custGeom>
            <a:ln w="19050" cap="sq">
              <a:solidFill>
                <a:srgbClr val="003B64"/>
              </a:solidFill>
              <a:prstDash val="solid"/>
              <a:miter/>
            </a:ln>
          </p:spPr>
        </p:sp>
        <p:sp>
          <p:nvSpPr>
            <p:cNvPr name="TextBox 10" id="10"/>
            <p:cNvSpPr txBox="true"/>
            <p:nvPr/>
          </p:nvSpPr>
          <p:spPr>
            <a:xfrm>
              <a:off x="0" y="-123825"/>
              <a:ext cx="594042" cy="696231"/>
            </a:xfrm>
            <a:prstGeom prst="rect">
              <a:avLst/>
            </a:prstGeom>
          </p:spPr>
          <p:txBody>
            <a:bodyPr anchor="ctr" rtlCol="false" tIns="22988" lIns="22988" bIns="22988" rIns="22988"/>
            <a:lstStyle/>
            <a:p>
              <a:pPr algn="ctr">
                <a:lnSpc>
                  <a:spcPts val="1646"/>
                </a:lnSpc>
              </a:pPr>
            </a:p>
          </p:txBody>
        </p:sp>
      </p:grpSp>
      <p:grpSp>
        <p:nvGrpSpPr>
          <p:cNvPr name="Group 11" id="11"/>
          <p:cNvGrpSpPr/>
          <p:nvPr/>
        </p:nvGrpSpPr>
        <p:grpSpPr>
          <a:xfrm rot="0">
            <a:off x="2966328" y="138299"/>
            <a:ext cx="619967" cy="597386"/>
            <a:chOff x="0" y="0"/>
            <a:chExt cx="594042" cy="572406"/>
          </a:xfrm>
        </p:grpSpPr>
        <p:sp>
          <p:nvSpPr>
            <p:cNvPr name="Freeform 12" id="12"/>
            <p:cNvSpPr/>
            <p:nvPr/>
          </p:nvSpPr>
          <p:spPr>
            <a:xfrm flipH="false" flipV="false" rot="0">
              <a:off x="0" y="0"/>
              <a:ext cx="594042" cy="572406"/>
            </a:xfrm>
            <a:custGeom>
              <a:avLst/>
              <a:gdLst/>
              <a:ahLst/>
              <a:cxnLst/>
              <a:rect r="r" b="b" t="t" l="l"/>
              <a:pathLst>
                <a:path h="572406" w="594042">
                  <a:moveTo>
                    <a:pt x="149852" y="0"/>
                  </a:moveTo>
                  <a:lnTo>
                    <a:pt x="444190" y="0"/>
                  </a:lnTo>
                  <a:cubicBezTo>
                    <a:pt x="483933" y="0"/>
                    <a:pt x="522049" y="15788"/>
                    <a:pt x="550151" y="43891"/>
                  </a:cubicBezTo>
                  <a:cubicBezTo>
                    <a:pt x="578254" y="71993"/>
                    <a:pt x="594042" y="110109"/>
                    <a:pt x="594042" y="149852"/>
                  </a:cubicBezTo>
                  <a:lnTo>
                    <a:pt x="594042" y="422554"/>
                  </a:lnTo>
                  <a:cubicBezTo>
                    <a:pt x="594042" y="505315"/>
                    <a:pt x="526951" y="572406"/>
                    <a:pt x="444190" y="572406"/>
                  </a:cubicBezTo>
                  <a:lnTo>
                    <a:pt x="149852" y="572406"/>
                  </a:lnTo>
                  <a:cubicBezTo>
                    <a:pt x="67091" y="572406"/>
                    <a:pt x="0" y="505315"/>
                    <a:pt x="0" y="422554"/>
                  </a:cubicBezTo>
                  <a:lnTo>
                    <a:pt x="0" y="149852"/>
                  </a:lnTo>
                  <a:cubicBezTo>
                    <a:pt x="0" y="67091"/>
                    <a:pt x="67091" y="0"/>
                    <a:pt x="149852" y="0"/>
                  </a:cubicBezTo>
                  <a:close/>
                </a:path>
              </a:pathLst>
            </a:custGeom>
            <a:ln w="19050" cap="sq">
              <a:solidFill>
                <a:srgbClr val="003B64"/>
              </a:solidFill>
              <a:prstDash val="solid"/>
              <a:miter/>
            </a:ln>
          </p:spPr>
        </p:sp>
        <p:sp>
          <p:nvSpPr>
            <p:cNvPr name="TextBox 13" id="13"/>
            <p:cNvSpPr txBox="true"/>
            <p:nvPr/>
          </p:nvSpPr>
          <p:spPr>
            <a:xfrm>
              <a:off x="0" y="-123825"/>
              <a:ext cx="594042" cy="696231"/>
            </a:xfrm>
            <a:prstGeom prst="rect">
              <a:avLst/>
            </a:prstGeom>
          </p:spPr>
          <p:txBody>
            <a:bodyPr anchor="ctr" rtlCol="false" tIns="22988" lIns="22988" bIns="22988" rIns="22988"/>
            <a:lstStyle/>
            <a:p>
              <a:pPr algn="ctr">
                <a:lnSpc>
                  <a:spcPts val="1646"/>
                </a:lnSpc>
              </a:pPr>
            </a:p>
          </p:txBody>
        </p:sp>
      </p:grpSp>
      <p:sp>
        <p:nvSpPr>
          <p:cNvPr name="Freeform 14" id="14"/>
          <p:cNvSpPr/>
          <p:nvPr/>
        </p:nvSpPr>
        <p:spPr>
          <a:xfrm flipH="false" flipV="false" rot="0">
            <a:off x="3112906" y="184334"/>
            <a:ext cx="371372" cy="339540"/>
          </a:xfrm>
          <a:custGeom>
            <a:avLst/>
            <a:gdLst/>
            <a:ahLst/>
            <a:cxnLst/>
            <a:rect r="r" b="b" t="t" l="l"/>
            <a:pathLst>
              <a:path h="339540" w="371372">
                <a:moveTo>
                  <a:pt x="0" y="0"/>
                </a:moveTo>
                <a:lnTo>
                  <a:pt x="371372" y="0"/>
                </a:lnTo>
                <a:lnTo>
                  <a:pt x="371372" y="339541"/>
                </a:lnTo>
                <a:lnTo>
                  <a:pt x="0" y="339541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-408263" t="-459811" r="-81812" b="-85584"/>
            </a:stretch>
          </a:blipFill>
        </p:spPr>
      </p:sp>
      <p:grpSp>
        <p:nvGrpSpPr>
          <p:cNvPr name="Group 15" id="15"/>
          <p:cNvGrpSpPr/>
          <p:nvPr/>
        </p:nvGrpSpPr>
        <p:grpSpPr>
          <a:xfrm rot="0">
            <a:off x="4718959" y="129674"/>
            <a:ext cx="619967" cy="597386"/>
            <a:chOff x="0" y="0"/>
            <a:chExt cx="594042" cy="572406"/>
          </a:xfrm>
        </p:grpSpPr>
        <p:sp>
          <p:nvSpPr>
            <p:cNvPr name="Freeform 16" id="16"/>
            <p:cNvSpPr/>
            <p:nvPr/>
          </p:nvSpPr>
          <p:spPr>
            <a:xfrm flipH="false" flipV="false" rot="0">
              <a:off x="0" y="0"/>
              <a:ext cx="594042" cy="572406"/>
            </a:xfrm>
            <a:custGeom>
              <a:avLst/>
              <a:gdLst/>
              <a:ahLst/>
              <a:cxnLst/>
              <a:rect r="r" b="b" t="t" l="l"/>
              <a:pathLst>
                <a:path h="572406" w="594042">
                  <a:moveTo>
                    <a:pt x="149852" y="0"/>
                  </a:moveTo>
                  <a:lnTo>
                    <a:pt x="444190" y="0"/>
                  </a:lnTo>
                  <a:cubicBezTo>
                    <a:pt x="483933" y="0"/>
                    <a:pt x="522049" y="15788"/>
                    <a:pt x="550151" y="43891"/>
                  </a:cubicBezTo>
                  <a:cubicBezTo>
                    <a:pt x="578254" y="71993"/>
                    <a:pt x="594042" y="110109"/>
                    <a:pt x="594042" y="149852"/>
                  </a:cubicBezTo>
                  <a:lnTo>
                    <a:pt x="594042" y="422554"/>
                  </a:lnTo>
                  <a:cubicBezTo>
                    <a:pt x="594042" y="505315"/>
                    <a:pt x="526951" y="572406"/>
                    <a:pt x="444190" y="572406"/>
                  </a:cubicBezTo>
                  <a:lnTo>
                    <a:pt x="149852" y="572406"/>
                  </a:lnTo>
                  <a:cubicBezTo>
                    <a:pt x="67091" y="572406"/>
                    <a:pt x="0" y="505315"/>
                    <a:pt x="0" y="422554"/>
                  </a:cubicBezTo>
                  <a:lnTo>
                    <a:pt x="0" y="149852"/>
                  </a:lnTo>
                  <a:cubicBezTo>
                    <a:pt x="0" y="67091"/>
                    <a:pt x="67091" y="0"/>
                    <a:pt x="149852" y="0"/>
                  </a:cubicBezTo>
                  <a:close/>
                </a:path>
              </a:pathLst>
            </a:custGeom>
            <a:ln w="19050" cap="sq">
              <a:solidFill>
                <a:srgbClr val="003B64"/>
              </a:solidFill>
              <a:prstDash val="solid"/>
              <a:miter/>
            </a:ln>
          </p:spPr>
        </p:sp>
        <p:sp>
          <p:nvSpPr>
            <p:cNvPr name="TextBox 17" id="17"/>
            <p:cNvSpPr txBox="true"/>
            <p:nvPr/>
          </p:nvSpPr>
          <p:spPr>
            <a:xfrm>
              <a:off x="0" y="-123825"/>
              <a:ext cx="594042" cy="696231"/>
            </a:xfrm>
            <a:prstGeom prst="rect">
              <a:avLst/>
            </a:prstGeom>
          </p:spPr>
          <p:txBody>
            <a:bodyPr anchor="ctr" rtlCol="false" tIns="22988" lIns="22988" bIns="22988" rIns="22988"/>
            <a:lstStyle/>
            <a:p>
              <a:pPr algn="ctr">
                <a:lnSpc>
                  <a:spcPts val="1646"/>
                </a:lnSpc>
              </a:pPr>
            </a:p>
          </p:txBody>
        </p:sp>
      </p:grpSp>
      <p:grpSp>
        <p:nvGrpSpPr>
          <p:cNvPr name="Group 18" id="18"/>
          <p:cNvGrpSpPr/>
          <p:nvPr/>
        </p:nvGrpSpPr>
        <p:grpSpPr>
          <a:xfrm rot="0">
            <a:off x="6455725" y="129674"/>
            <a:ext cx="619967" cy="597386"/>
            <a:chOff x="0" y="0"/>
            <a:chExt cx="594042" cy="572406"/>
          </a:xfrm>
        </p:grpSpPr>
        <p:sp>
          <p:nvSpPr>
            <p:cNvPr name="Freeform 19" id="19"/>
            <p:cNvSpPr/>
            <p:nvPr/>
          </p:nvSpPr>
          <p:spPr>
            <a:xfrm flipH="false" flipV="false" rot="0">
              <a:off x="0" y="0"/>
              <a:ext cx="594042" cy="572406"/>
            </a:xfrm>
            <a:custGeom>
              <a:avLst/>
              <a:gdLst/>
              <a:ahLst/>
              <a:cxnLst/>
              <a:rect r="r" b="b" t="t" l="l"/>
              <a:pathLst>
                <a:path h="572406" w="594042">
                  <a:moveTo>
                    <a:pt x="149852" y="0"/>
                  </a:moveTo>
                  <a:lnTo>
                    <a:pt x="444190" y="0"/>
                  </a:lnTo>
                  <a:cubicBezTo>
                    <a:pt x="483933" y="0"/>
                    <a:pt x="522049" y="15788"/>
                    <a:pt x="550151" y="43891"/>
                  </a:cubicBezTo>
                  <a:cubicBezTo>
                    <a:pt x="578254" y="71993"/>
                    <a:pt x="594042" y="110109"/>
                    <a:pt x="594042" y="149852"/>
                  </a:cubicBezTo>
                  <a:lnTo>
                    <a:pt x="594042" y="422554"/>
                  </a:lnTo>
                  <a:cubicBezTo>
                    <a:pt x="594042" y="505315"/>
                    <a:pt x="526951" y="572406"/>
                    <a:pt x="444190" y="572406"/>
                  </a:cubicBezTo>
                  <a:lnTo>
                    <a:pt x="149852" y="572406"/>
                  </a:lnTo>
                  <a:cubicBezTo>
                    <a:pt x="67091" y="572406"/>
                    <a:pt x="0" y="505315"/>
                    <a:pt x="0" y="422554"/>
                  </a:cubicBezTo>
                  <a:lnTo>
                    <a:pt x="0" y="149852"/>
                  </a:lnTo>
                  <a:cubicBezTo>
                    <a:pt x="0" y="67091"/>
                    <a:pt x="67091" y="0"/>
                    <a:pt x="149852" y="0"/>
                  </a:cubicBezTo>
                  <a:close/>
                </a:path>
              </a:pathLst>
            </a:custGeom>
            <a:ln w="19050" cap="sq">
              <a:solidFill>
                <a:srgbClr val="003B64"/>
              </a:solidFill>
              <a:prstDash val="solid"/>
              <a:miter/>
            </a:ln>
          </p:spPr>
        </p:sp>
        <p:sp>
          <p:nvSpPr>
            <p:cNvPr name="TextBox 20" id="20"/>
            <p:cNvSpPr txBox="true"/>
            <p:nvPr/>
          </p:nvSpPr>
          <p:spPr>
            <a:xfrm>
              <a:off x="0" y="-123825"/>
              <a:ext cx="594042" cy="696231"/>
            </a:xfrm>
            <a:prstGeom prst="rect">
              <a:avLst/>
            </a:prstGeom>
          </p:spPr>
          <p:txBody>
            <a:bodyPr anchor="ctr" rtlCol="false" tIns="22988" lIns="22988" bIns="22988" rIns="22988"/>
            <a:lstStyle/>
            <a:p>
              <a:pPr algn="ctr">
                <a:lnSpc>
                  <a:spcPts val="1646"/>
                </a:lnSpc>
              </a:pPr>
            </a:p>
          </p:txBody>
        </p:sp>
      </p:grpSp>
      <p:grpSp>
        <p:nvGrpSpPr>
          <p:cNvPr name="Group 21" id="21"/>
          <p:cNvGrpSpPr/>
          <p:nvPr/>
        </p:nvGrpSpPr>
        <p:grpSpPr>
          <a:xfrm rot="0">
            <a:off x="5595584" y="129674"/>
            <a:ext cx="619967" cy="597386"/>
            <a:chOff x="0" y="0"/>
            <a:chExt cx="594042" cy="572406"/>
          </a:xfrm>
        </p:grpSpPr>
        <p:sp>
          <p:nvSpPr>
            <p:cNvPr name="Freeform 22" id="22"/>
            <p:cNvSpPr/>
            <p:nvPr/>
          </p:nvSpPr>
          <p:spPr>
            <a:xfrm flipH="false" flipV="false" rot="0">
              <a:off x="0" y="0"/>
              <a:ext cx="594042" cy="572406"/>
            </a:xfrm>
            <a:custGeom>
              <a:avLst/>
              <a:gdLst/>
              <a:ahLst/>
              <a:cxnLst/>
              <a:rect r="r" b="b" t="t" l="l"/>
              <a:pathLst>
                <a:path h="572406" w="594042">
                  <a:moveTo>
                    <a:pt x="149852" y="0"/>
                  </a:moveTo>
                  <a:lnTo>
                    <a:pt x="444190" y="0"/>
                  </a:lnTo>
                  <a:cubicBezTo>
                    <a:pt x="483933" y="0"/>
                    <a:pt x="522049" y="15788"/>
                    <a:pt x="550151" y="43891"/>
                  </a:cubicBezTo>
                  <a:cubicBezTo>
                    <a:pt x="578254" y="71993"/>
                    <a:pt x="594042" y="110109"/>
                    <a:pt x="594042" y="149852"/>
                  </a:cubicBezTo>
                  <a:lnTo>
                    <a:pt x="594042" y="422554"/>
                  </a:lnTo>
                  <a:cubicBezTo>
                    <a:pt x="594042" y="505315"/>
                    <a:pt x="526951" y="572406"/>
                    <a:pt x="444190" y="572406"/>
                  </a:cubicBezTo>
                  <a:lnTo>
                    <a:pt x="149852" y="572406"/>
                  </a:lnTo>
                  <a:cubicBezTo>
                    <a:pt x="67091" y="572406"/>
                    <a:pt x="0" y="505315"/>
                    <a:pt x="0" y="422554"/>
                  </a:cubicBezTo>
                  <a:lnTo>
                    <a:pt x="0" y="149852"/>
                  </a:lnTo>
                  <a:cubicBezTo>
                    <a:pt x="0" y="67091"/>
                    <a:pt x="67091" y="0"/>
                    <a:pt x="149852" y="0"/>
                  </a:cubicBezTo>
                  <a:close/>
                </a:path>
              </a:pathLst>
            </a:custGeom>
            <a:ln w="19050" cap="sq">
              <a:solidFill>
                <a:srgbClr val="003B64"/>
              </a:solidFill>
              <a:prstDash val="solid"/>
              <a:miter/>
            </a:ln>
          </p:spPr>
        </p:sp>
        <p:sp>
          <p:nvSpPr>
            <p:cNvPr name="TextBox 23" id="23"/>
            <p:cNvSpPr txBox="true"/>
            <p:nvPr/>
          </p:nvSpPr>
          <p:spPr>
            <a:xfrm>
              <a:off x="0" y="-123825"/>
              <a:ext cx="594042" cy="696231"/>
            </a:xfrm>
            <a:prstGeom prst="rect">
              <a:avLst/>
            </a:prstGeom>
          </p:spPr>
          <p:txBody>
            <a:bodyPr anchor="ctr" rtlCol="false" tIns="22988" lIns="22988" bIns="22988" rIns="22988"/>
            <a:lstStyle/>
            <a:p>
              <a:pPr algn="ctr">
                <a:lnSpc>
                  <a:spcPts val="1646"/>
                </a:lnSpc>
              </a:pPr>
            </a:p>
          </p:txBody>
        </p:sp>
      </p:grpSp>
      <p:sp>
        <p:nvSpPr>
          <p:cNvPr name="Freeform 24" id="24"/>
          <p:cNvSpPr/>
          <p:nvPr/>
        </p:nvSpPr>
        <p:spPr>
          <a:xfrm flipH="false" flipV="false" rot="0">
            <a:off x="5715799" y="177105"/>
            <a:ext cx="379538" cy="315224"/>
          </a:xfrm>
          <a:custGeom>
            <a:avLst/>
            <a:gdLst/>
            <a:ahLst/>
            <a:cxnLst/>
            <a:rect r="r" b="b" t="t" l="l"/>
            <a:pathLst>
              <a:path h="315224" w="379538">
                <a:moveTo>
                  <a:pt x="0" y="0"/>
                </a:moveTo>
                <a:lnTo>
                  <a:pt x="379537" y="0"/>
                </a:lnTo>
                <a:lnTo>
                  <a:pt x="379537" y="315225"/>
                </a:lnTo>
                <a:lnTo>
                  <a:pt x="0" y="315225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-216654" t="-65710" r="-214443" b="-473744"/>
            </a:stretch>
          </a:blipFill>
        </p:spPr>
      </p:sp>
      <p:sp>
        <p:nvSpPr>
          <p:cNvPr name="TextBox 25" id="25"/>
          <p:cNvSpPr txBox="true"/>
          <p:nvPr/>
        </p:nvSpPr>
        <p:spPr>
          <a:xfrm rot="0">
            <a:off x="3024287" y="533007"/>
            <a:ext cx="528775" cy="141553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585"/>
              </a:lnSpc>
            </a:pPr>
            <a:r>
              <a:rPr lang="en-US" sz="579" spc="20">
                <a:solidFill>
                  <a:srgbClr val="003B64"/>
                </a:solidFill>
                <a:latin typeface="Prompt"/>
                <a:ea typeface="Prompt"/>
                <a:cs typeface="Prompt"/>
                <a:sym typeface="Prompt"/>
              </a:rPr>
              <a:t>Eth</a:t>
            </a:r>
            <a:r>
              <a:rPr lang="en-US" sz="579" spc="20">
                <a:solidFill>
                  <a:srgbClr val="003B64"/>
                </a:solidFill>
                <a:latin typeface="Prompt"/>
                <a:ea typeface="Prompt"/>
                <a:cs typeface="Prompt"/>
                <a:sym typeface="Prompt"/>
              </a:rPr>
              <a:t>ical integrity</a:t>
            </a:r>
          </a:p>
        </p:txBody>
      </p:sp>
      <p:sp>
        <p:nvSpPr>
          <p:cNvPr name="TextBox 26" id="26"/>
          <p:cNvSpPr txBox="true"/>
          <p:nvPr/>
        </p:nvSpPr>
        <p:spPr>
          <a:xfrm rot="0">
            <a:off x="3894945" y="469084"/>
            <a:ext cx="528775" cy="21486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585"/>
              </a:lnSpc>
            </a:pPr>
            <a:r>
              <a:rPr lang="en-US" sz="579" spc="20">
                <a:solidFill>
                  <a:srgbClr val="003B64"/>
                </a:solidFill>
                <a:latin typeface="Prompt"/>
                <a:ea typeface="Prompt"/>
                <a:cs typeface="Prompt"/>
                <a:sym typeface="Prompt"/>
              </a:rPr>
              <a:t>Customer </a:t>
            </a:r>
          </a:p>
          <a:p>
            <a:pPr algn="ctr">
              <a:lnSpc>
                <a:spcPts val="585"/>
              </a:lnSpc>
            </a:pPr>
            <a:r>
              <a:rPr lang="en-US" sz="579" spc="20">
                <a:solidFill>
                  <a:srgbClr val="003B64"/>
                </a:solidFill>
                <a:latin typeface="Prompt"/>
                <a:ea typeface="Prompt"/>
                <a:cs typeface="Prompt"/>
                <a:sym typeface="Prompt"/>
              </a:rPr>
              <a:t>&amp; </a:t>
            </a:r>
            <a:r>
              <a:rPr lang="en-US" sz="579" spc="20">
                <a:solidFill>
                  <a:srgbClr val="003B64"/>
                </a:solidFill>
                <a:latin typeface="Prompt"/>
                <a:ea typeface="Prompt"/>
                <a:cs typeface="Prompt"/>
                <a:sym typeface="Prompt"/>
              </a:rPr>
              <a:t>learner centered</a:t>
            </a:r>
          </a:p>
        </p:txBody>
      </p:sp>
      <p:sp>
        <p:nvSpPr>
          <p:cNvPr name="TextBox 27" id="27"/>
          <p:cNvSpPr txBox="true"/>
          <p:nvPr/>
        </p:nvSpPr>
        <p:spPr>
          <a:xfrm rot="0">
            <a:off x="4776918" y="479420"/>
            <a:ext cx="528775" cy="21486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585"/>
              </a:lnSpc>
            </a:pPr>
            <a:r>
              <a:rPr lang="en-US" sz="579" spc="20">
                <a:solidFill>
                  <a:srgbClr val="003B64"/>
                </a:solidFill>
                <a:latin typeface="Prompt"/>
                <a:ea typeface="Prompt"/>
                <a:cs typeface="Prompt"/>
                <a:sym typeface="Prompt"/>
              </a:rPr>
              <a:t>Achi</a:t>
            </a:r>
            <a:r>
              <a:rPr lang="en-US" sz="579" spc="20">
                <a:solidFill>
                  <a:srgbClr val="003B64"/>
                </a:solidFill>
                <a:latin typeface="Prompt"/>
                <a:ea typeface="Prompt"/>
                <a:cs typeface="Prompt"/>
                <a:sym typeface="Prompt"/>
              </a:rPr>
              <a:t>evement driven</a:t>
            </a:r>
          </a:p>
          <a:p>
            <a:pPr algn="ctr">
              <a:lnSpc>
                <a:spcPts val="585"/>
              </a:lnSpc>
            </a:pPr>
            <a:r>
              <a:rPr lang="en-US" sz="579" spc="20">
                <a:solidFill>
                  <a:srgbClr val="003B64"/>
                </a:solidFill>
                <a:latin typeface="Prompt"/>
                <a:ea typeface="Prompt"/>
                <a:cs typeface="Prompt"/>
                <a:sym typeface="Prompt"/>
              </a:rPr>
              <a:t>&amp; innovation</a:t>
            </a:r>
          </a:p>
        </p:txBody>
      </p:sp>
      <p:sp>
        <p:nvSpPr>
          <p:cNvPr name="TextBox 28" id="28"/>
          <p:cNvSpPr txBox="true"/>
          <p:nvPr/>
        </p:nvSpPr>
        <p:spPr>
          <a:xfrm rot="0">
            <a:off x="5653543" y="524382"/>
            <a:ext cx="528775" cy="141553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585"/>
              </a:lnSpc>
            </a:pPr>
            <a:r>
              <a:rPr lang="en-US" sz="579" spc="20">
                <a:solidFill>
                  <a:srgbClr val="003B64"/>
                </a:solidFill>
                <a:latin typeface="Prompt"/>
                <a:ea typeface="Prompt"/>
                <a:cs typeface="Prompt"/>
                <a:sym typeface="Prompt"/>
              </a:rPr>
              <a:t>Respe</a:t>
            </a:r>
            <a:r>
              <a:rPr lang="en-US" sz="579" spc="20">
                <a:solidFill>
                  <a:srgbClr val="003B64"/>
                </a:solidFill>
                <a:latin typeface="Prompt"/>
                <a:ea typeface="Prompt"/>
                <a:cs typeface="Prompt"/>
                <a:sym typeface="Prompt"/>
              </a:rPr>
              <a:t>ct </a:t>
            </a:r>
          </a:p>
          <a:p>
            <a:pPr algn="ctr">
              <a:lnSpc>
                <a:spcPts val="585"/>
              </a:lnSpc>
            </a:pPr>
            <a:r>
              <a:rPr lang="en-US" sz="579" spc="20">
                <a:solidFill>
                  <a:srgbClr val="003B64"/>
                </a:solidFill>
                <a:latin typeface="Prompt"/>
                <a:ea typeface="Prompt"/>
                <a:cs typeface="Prompt"/>
                <a:sym typeface="Prompt"/>
              </a:rPr>
              <a:t>&amp; diversity</a:t>
            </a:r>
          </a:p>
        </p:txBody>
      </p:sp>
      <p:sp>
        <p:nvSpPr>
          <p:cNvPr name="TextBox 29" id="29"/>
          <p:cNvSpPr txBox="true"/>
          <p:nvPr/>
        </p:nvSpPr>
        <p:spPr>
          <a:xfrm rot="0">
            <a:off x="6513684" y="460459"/>
            <a:ext cx="528775" cy="21486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585"/>
              </a:lnSpc>
            </a:pPr>
            <a:r>
              <a:rPr lang="en-US" sz="579" spc="20">
                <a:solidFill>
                  <a:srgbClr val="003B64"/>
                </a:solidFill>
                <a:latin typeface="Prompt"/>
                <a:ea typeface="Prompt"/>
                <a:cs typeface="Prompt"/>
                <a:sym typeface="Prompt"/>
              </a:rPr>
              <a:t>Evolutionary </a:t>
            </a:r>
            <a:r>
              <a:rPr lang="en-US" sz="579" spc="20">
                <a:solidFill>
                  <a:srgbClr val="003B64"/>
                </a:solidFill>
                <a:latin typeface="Prompt"/>
                <a:ea typeface="Prompt"/>
                <a:cs typeface="Prompt"/>
                <a:sym typeface="Prompt"/>
              </a:rPr>
              <a:t>learning </a:t>
            </a:r>
          </a:p>
          <a:p>
            <a:pPr algn="ctr">
              <a:lnSpc>
                <a:spcPts val="585"/>
              </a:lnSpc>
            </a:pPr>
            <a:r>
              <a:rPr lang="en-US" sz="579" spc="20">
                <a:solidFill>
                  <a:srgbClr val="003B64"/>
                </a:solidFill>
                <a:latin typeface="Prompt"/>
                <a:ea typeface="Prompt"/>
                <a:cs typeface="Prompt"/>
                <a:sym typeface="Prompt"/>
              </a:rPr>
              <a:t>&amp; growth</a:t>
            </a:r>
          </a:p>
        </p:txBody>
      </p:sp>
      <p:sp>
        <p:nvSpPr>
          <p:cNvPr name="Freeform 30" id="30"/>
          <p:cNvSpPr/>
          <p:nvPr/>
        </p:nvSpPr>
        <p:spPr>
          <a:xfrm flipH="false" flipV="false" rot="0">
            <a:off x="4859160" y="158552"/>
            <a:ext cx="339564" cy="343110"/>
          </a:xfrm>
          <a:custGeom>
            <a:avLst/>
            <a:gdLst/>
            <a:ahLst/>
            <a:cxnLst/>
            <a:rect r="r" b="b" t="t" l="l"/>
            <a:pathLst>
              <a:path h="343110" w="339564">
                <a:moveTo>
                  <a:pt x="0" y="0"/>
                </a:moveTo>
                <a:lnTo>
                  <a:pt x="339564" y="0"/>
                </a:lnTo>
                <a:lnTo>
                  <a:pt x="339564" y="343110"/>
                </a:lnTo>
                <a:lnTo>
                  <a:pt x="0" y="34311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-79787" t="-239754" r="-409983" b="-243920"/>
            </a:stretch>
          </a:blipFill>
        </p:spPr>
      </p:sp>
      <p:sp>
        <p:nvSpPr>
          <p:cNvPr name="Freeform 31" id="31"/>
          <p:cNvSpPr/>
          <p:nvPr/>
        </p:nvSpPr>
        <p:spPr>
          <a:xfrm flipH="false" flipV="false" rot="0">
            <a:off x="6625867" y="129674"/>
            <a:ext cx="309623" cy="330497"/>
          </a:xfrm>
          <a:custGeom>
            <a:avLst/>
            <a:gdLst/>
            <a:ahLst/>
            <a:cxnLst/>
            <a:rect r="r" b="b" t="t" l="l"/>
            <a:pathLst>
              <a:path h="330497" w="309623">
                <a:moveTo>
                  <a:pt x="0" y="0"/>
                </a:moveTo>
                <a:lnTo>
                  <a:pt x="309623" y="0"/>
                </a:lnTo>
                <a:lnTo>
                  <a:pt x="309623" y="330496"/>
                </a:lnTo>
                <a:lnTo>
                  <a:pt x="0" y="330496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-410107" t="-55610" r="-86992" b="-403778"/>
            </a:stretch>
          </a:blipFill>
        </p:spPr>
      </p:sp>
      <p:sp>
        <p:nvSpPr>
          <p:cNvPr name="TextBox 32" id="32"/>
          <p:cNvSpPr txBox="true"/>
          <p:nvPr/>
        </p:nvSpPr>
        <p:spPr>
          <a:xfrm rot="0">
            <a:off x="169730" y="320377"/>
            <a:ext cx="1650928" cy="45973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795"/>
              </a:lnSpc>
              <a:spcBef>
                <a:spcPct val="0"/>
              </a:spcBef>
            </a:pPr>
            <a:r>
              <a:rPr lang="en-US" b="true" sz="2711" spc="94">
                <a:solidFill>
                  <a:srgbClr val="E68A10"/>
                </a:solidFill>
                <a:latin typeface="Prompt Bold"/>
                <a:ea typeface="Prompt Bold"/>
                <a:cs typeface="Prompt Bold"/>
                <a:sym typeface="Prompt Bold"/>
              </a:rPr>
              <a:t>WE CARE</a:t>
            </a:r>
          </a:p>
        </p:txBody>
      </p:sp>
      <p:sp>
        <p:nvSpPr>
          <p:cNvPr name="TextBox 33" id="33"/>
          <p:cNvSpPr txBox="true"/>
          <p:nvPr/>
        </p:nvSpPr>
        <p:spPr>
          <a:xfrm rot="0">
            <a:off x="169730" y="109724"/>
            <a:ext cx="1403630" cy="320553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687"/>
              </a:lnSpc>
              <a:spcBef>
                <a:spcPct val="0"/>
              </a:spcBef>
            </a:pPr>
            <a:r>
              <a:rPr lang="en-US" b="true" sz="1919" spc="67">
                <a:solidFill>
                  <a:srgbClr val="003B64"/>
                </a:solidFill>
                <a:latin typeface="Prompt Bold"/>
                <a:ea typeface="Prompt Bold"/>
                <a:cs typeface="Prompt Bold"/>
                <a:sym typeface="Prompt Bold"/>
              </a:rPr>
              <a:t>Core Value</a:t>
            </a:r>
          </a:p>
        </p:txBody>
      </p:sp>
      <p:sp>
        <p:nvSpPr>
          <p:cNvPr name="AutoShape 34" id="34"/>
          <p:cNvSpPr/>
          <p:nvPr/>
        </p:nvSpPr>
        <p:spPr>
          <a:xfrm>
            <a:off x="-384157" y="847207"/>
            <a:ext cx="10437079" cy="0"/>
          </a:xfrm>
          <a:prstGeom prst="line">
            <a:avLst/>
          </a:prstGeom>
          <a:ln cap="flat" w="19050">
            <a:solidFill>
              <a:srgbClr val="143B6D"/>
            </a:solidFill>
            <a:prstDash val="solid"/>
            <a:headEnd type="none" len="sm" w="sm"/>
            <a:tailEnd type="none" len="sm" w="sm"/>
          </a:ln>
        </p:spPr>
      </p:sp>
      <p:sp>
        <p:nvSpPr>
          <p:cNvPr name="Freeform 35" id="35"/>
          <p:cNvSpPr/>
          <p:nvPr/>
        </p:nvSpPr>
        <p:spPr>
          <a:xfrm flipH="false" flipV="false" rot="0">
            <a:off x="0" y="6290767"/>
            <a:ext cx="10218950" cy="717724"/>
          </a:xfrm>
          <a:custGeom>
            <a:avLst/>
            <a:gdLst/>
            <a:ahLst/>
            <a:cxnLst/>
            <a:rect r="r" b="b" t="t" l="l"/>
            <a:pathLst>
              <a:path h="717724" w="10218950">
                <a:moveTo>
                  <a:pt x="0" y="0"/>
                </a:moveTo>
                <a:lnTo>
                  <a:pt x="10218950" y="0"/>
                </a:lnTo>
                <a:lnTo>
                  <a:pt x="10218950" y="717724"/>
                </a:lnTo>
                <a:lnTo>
                  <a:pt x="0" y="717724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0" t="-754948" r="0" b="-43824"/>
            </a:stretch>
          </a:blipFill>
        </p:spPr>
      </p:sp>
      <p:sp>
        <p:nvSpPr>
          <p:cNvPr name="Freeform 36" id="36"/>
          <p:cNvSpPr/>
          <p:nvPr/>
        </p:nvSpPr>
        <p:spPr>
          <a:xfrm flipH="false" flipV="false" rot="0">
            <a:off x="4356601" y="4183766"/>
            <a:ext cx="4787399" cy="734068"/>
          </a:xfrm>
          <a:custGeom>
            <a:avLst/>
            <a:gdLst/>
            <a:ahLst/>
            <a:cxnLst/>
            <a:rect r="r" b="b" t="t" l="l"/>
            <a:pathLst>
              <a:path h="734068" w="4787399">
                <a:moveTo>
                  <a:pt x="0" y="0"/>
                </a:moveTo>
                <a:lnTo>
                  <a:pt x="4787399" y="0"/>
                </a:lnTo>
                <a:lnTo>
                  <a:pt x="4787399" y="734067"/>
                </a:lnTo>
                <a:lnTo>
                  <a:pt x="0" y="734067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alphaModFix amt="54000"/>
            </a:blip>
            <a:stretch>
              <a:fillRect l="0" t="0" r="0" b="0"/>
            </a:stretch>
          </a:blipFill>
        </p:spPr>
      </p:sp>
      <p:sp>
        <p:nvSpPr>
          <p:cNvPr name="Freeform 37" id="37"/>
          <p:cNvSpPr/>
          <p:nvPr/>
        </p:nvSpPr>
        <p:spPr>
          <a:xfrm flipH="false" flipV="false" rot="0">
            <a:off x="0" y="4179218"/>
            <a:ext cx="4787399" cy="734068"/>
          </a:xfrm>
          <a:custGeom>
            <a:avLst/>
            <a:gdLst/>
            <a:ahLst/>
            <a:cxnLst/>
            <a:rect r="r" b="b" t="t" l="l"/>
            <a:pathLst>
              <a:path h="734068" w="4787399">
                <a:moveTo>
                  <a:pt x="0" y="0"/>
                </a:moveTo>
                <a:lnTo>
                  <a:pt x="4787399" y="0"/>
                </a:lnTo>
                <a:lnTo>
                  <a:pt x="4787399" y="734067"/>
                </a:lnTo>
                <a:lnTo>
                  <a:pt x="0" y="734067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alphaModFix amt="54000"/>
            </a:blip>
            <a:stretch>
              <a:fillRect l="0" t="0" r="0" b="0"/>
            </a:stretch>
          </a:blipFill>
        </p:spPr>
      </p:sp>
      <p:sp>
        <p:nvSpPr>
          <p:cNvPr name="Freeform 38" id="38"/>
          <p:cNvSpPr/>
          <p:nvPr/>
        </p:nvSpPr>
        <p:spPr>
          <a:xfrm flipH="false" flipV="false" rot="-10800000">
            <a:off x="1278424" y="2229665"/>
            <a:ext cx="2230551" cy="342018"/>
          </a:xfrm>
          <a:custGeom>
            <a:avLst/>
            <a:gdLst/>
            <a:ahLst/>
            <a:cxnLst/>
            <a:rect r="r" b="b" t="t" l="l"/>
            <a:pathLst>
              <a:path h="342018" w="2230551">
                <a:moveTo>
                  <a:pt x="0" y="0"/>
                </a:moveTo>
                <a:lnTo>
                  <a:pt x="2230551" y="0"/>
                </a:lnTo>
                <a:lnTo>
                  <a:pt x="2230551" y="342018"/>
                </a:lnTo>
                <a:lnTo>
                  <a:pt x="0" y="342018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alphaModFix amt="21999"/>
            </a:blip>
            <a:stretch>
              <a:fillRect l="0" t="0" r="0" b="0"/>
            </a:stretch>
          </a:blipFill>
        </p:spPr>
      </p:sp>
      <p:grpSp>
        <p:nvGrpSpPr>
          <p:cNvPr name="Group 39" id="39"/>
          <p:cNvGrpSpPr/>
          <p:nvPr/>
        </p:nvGrpSpPr>
        <p:grpSpPr>
          <a:xfrm rot="0">
            <a:off x="164731" y="2496873"/>
            <a:ext cx="4394046" cy="1912036"/>
            <a:chOff x="0" y="0"/>
            <a:chExt cx="2054143" cy="893845"/>
          </a:xfrm>
        </p:grpSpPr>
        <p:sp>
          <p:nvSpPr>
            <p:cNvPr name="Freeform 40" id="40"/>
            <p:cNvSpPr/>
            <p:nvPr/>
          </p:nvSpPr>
          <p:spPr>
            <a:xfrm flipH="false" flipV="false" rot="0">
              <a:off x="0" y="0"/>
              <a:ext cx="2054143" cy="893845"/>
            </a:xfrm>
            <a:custGeom>
              <a:avLst/>
              <a:gdLst/>
              <a:ahLst/>
              <a:cxnLst/>
              <a:rect r="r" b="b" t="t" l="l"/>
              <a:pathLst>
                <a:path h="893845" w="2054143">
                  <a:moveTo>
                    <a:pt x="0" y="0"/>
                  </a:moveTo>
                  <a:lnTo>
                    <a:pt x="2054143" y="0"/>
                  </a:lnTo>
                  <a:lnTo>
                    <a:pt x="2054143" y="893845"/>
                  </a:lnTo>
                  <a:lnTo>
                    <a:pt x="0" y="893845"/>
                  </a:lnTo>
                  <a:close/>
                </a:path>
              </a:pathLst>
            </a:custGeom>
            <a:solidFill>
              <a:srgbClr val="0E77FF"/>
            </a:solidFill>
          </p:spPr>
        </p:sp>
        <p:sp>
          <p:nvSpPr>
            <p:cNvPr name="TextBox 41" id="41"/>
            <p:cNvSpPr txBox="true"/>
            <p:nvPr/>
          </p:nvSpPr>
          <p:spPr>
            <a:xfrm>
              <a:off x="0" y="0"/>
              <a:ext cx="2054143" cy="893845"/>
            </a:xfrm>
            <a:prstGeom prst="rect">
              <a:avLst/>
            </a:prstGeom>
          </p:spPr>
          <p:txBody>
            <a:bodyPr anchor="ctr" rtlCol="false" tIns="25358" lIns="25358" bIns="25358" rIns="25358"/>
            <a:lstStyle/>
            <a:p>
              <a:pPr algn="ctr">
                <a:lnSpc>
                  <a:spcPts val="1095"/>
                </a:lnSpc>
              </a:pPr>
            </a:p>
          </p:txBody>
        </p:sp>
      </p:grpSp>
      <p:sp>
        <p:nvSpPr>
          <p:cNvPr name="Freeform 42" id="42"/>
          <p:cNvSpPr/>
          <p:nvPr/>
        </p:nvSpPr>
        <p:spPr>
          <a:xfrm flipH="false" flipV="false" rot="-10800000">
            <a:off x="5635025" y="2229665"/>
            <a:ext cx="2230551" cy="342018"/>
          </a:xfrm>
          <a:custGeom>
            <a:avLst/>
            <a:gdLst/>
            <a:ahLst/>
            <a:cxnLst/>
            <a:rect r="r" b="b" t="t" l="l"/>
            <a:pathLst>
              <a:path h="342018" w="2230551">
                <a:moveTo>
                  <a:pt x="0" y="0"/>
                </a:moveTo>
                <a:lnTo>
                  <a:pt x="2230551" y="0"/>
                </a:lnTo>
                <a:lnTo>
                  <a:pt x="2230551" y="342018"/>
                </a:lnTo>
                <a:lnTo>
                  <a:pt x="0" y="342018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alphaModFix amt="21999"/>
            </a:blip>
            <a:stretch>
              <a:fillRect l="0" t="0" r="0" b="0"/>
            </a:stretch>
          </a:blipFill>
        </p:spPr>
      </p:sp>
      <p:grpSp>
        <p:nvGrpSpPr>
          <p:cNvPr name="Group 43" id="43"/>
          <p:cNvGrpSpPr/>
          <p:nvPr/>
        </p:nvGrpSpPr>
        <p:grpSpPr>
          <a:xfrm rot="0">
            <a:off x="4553277" y="2496873"/>
            <a:ext cx="4394046" cy="1912036"/>
            <a:chOff x="0" y="0"/>
            <a:chExt cx="2054143" cy="893845"/>
          </a:xfrm>
        </p:grpSpPr>
        <p:sp>
          <p:nvSpPr>
            <p:cNvPr name="Freeform 44" id="44"/>
            <p:cNvSpPr/>
            <p:nvPr/>
          </p:nvSpPr>
          <p:spPr>
            <a:xfrm flipH="false" flipV="false" rot="0">
              <a:off x="0" y="0"/>
              <a:ext cx="2054143" cy="893845"/>
            </a:xfrm>
            <a:custGeom>
              <a:avLst/>
              <a:gdLst/>
              <a:ahLst/>
              <a:cxnLst/>
              <a:rect r="r" b="b" t="t" l="l"/>
              <a:pathLst>
                <a:path h="893845" w="2054143">
                  <a:moveTo>
                    <a:pt x="0" y="0"/>
                  </a:moveTo>
                  <a:lnTo>
                    <a:pt x="2054143" y="0"/>
                  </a:lnTo>
                  <a:lnTo>
                    <a:pt x="2054143" y="893845"/>
                  </a:lnTo>
                  <a:lnTo>
                    <a:pt x="0" y="893845"/>
                  </a:lnTo>
                  <a:close/>
                </a:path>
              </a:pathLst>
            </a:custGeom>
            <a:solidFill>
              <a:srgbClr val="C2DDFF"/>
            </a:solidFill>
          </p:spPr>
        </p:sp>
        <p:sp>
          <p:nvSpPr>
            <p:cNvPr name="TextBox 45" id="45"/>
            <p:cNvSpPr txBox="true"/>
            <p:nvPr/>
          </p:nvSpPr>
          <p:spPr>
            <a:xfrm>
              <a:off x="0" y="0"/>
              <a:ext cx="2054143" cy="893845"/>
            </a:xfrm>
            <a:prstGeom prst="rect">
              <a:avLst/>
            </a:prstGeom>
          </p:spPr>
          <p:txBody>
            <a:bodyPr anchor="ctr" rtlCol="false" tIns="25358" lIns="25358" bIns="25358" rIns="25358"/>
            <a:lstStyle/>
            <a:p>
              <a:pPr algn="ctr">
                <a:lnSpc>
                  <a:spcPts val="1095"/>
                </a:lnSpc>
              </a:pPr>
            </a:p>
          </p:txBody>
        </p:sp>
      </p:grpSp>
      <p:sp>
        <p:nvSpPr>
          <p:cNvPr name="Freeform 46" id="46"/>
          <p:cNvSpPr/>
          <p:nvPr/>
        </p:nvSpPr>
        <p:spPr>
          <a:xfrm flipH="false" flipV="false" rot="0">
            <a:off x="1638787" y="2400674"/>
            <a:ext cx="1445935" cy="504270"/>
          </a:xfrm>
          <a:custGeom>
            <a:avLst/>
            <a:gdLst/>
            <a:ahLst/>
            <a:cxnLst/>
            <a:rect r="r" b="b" t="t" l="l"/>
            <a:pathLst>
              <a:path h="504270" w="1445935">
                <a:moveTo>
                  <a:pt x="0" y="0"/>
                </a:moveTo>
                <a:lnTo>
                  <a:pt x="1445935" y="0"/>
                </a:lnTo>
                <a:lnTo>
                  <a:pt x="1445935" y="504270"/>
                </a:lnTo>
                <a:lnTo>
                  <a:pt x="0" y="504270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47" id="47"/>
          <p:cNvSpPr/>
          <p:nvPr/>
        </p:nvSpPr>
        <p:spPr>
          <a:xfrm flipH="false" flipV="false" rot="0">
            <a:off x="6027333" y="2400674"/>
            <a:ext cx="1445935" cy="504270"/>
          </a:xfrm>
          <a:custGeom>
            <a:avLst/>
            <a:gdLst/>
            <a:ahLst/>
            <a:cxnLst/>
            <a:rect r="r" b="b" t="t" l="l"/>
            <a:pathLst>
              <a:path h="504270" w="1445935">
                <a:moveTo>
                  <a:pt x="0" y="0"/>
                </a:moveTo>
                <a:lnTo>
                  <a:pt x="1445935" y="0"/>
                </a:lnTo>
                <a:lnTo>
                  <a:pt x="1445935" y="504270"/>
                </a:lnTo>
                <a:lnTo>
                  <a:pt x="0" y="504270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48" id="48"/>
          <p:cNvSpPr/>
          <p:nvPr/>
        </p:nvSpPr>
        <p:spPr>
          <a:xfrm flipH="false" flipV="false" rot="0">
            <a:off x="3859446" y="141605"/>
            <a:ext cx="573763" cy="382269"/>
          </a:xfrm>
          <a:custGeom>
            <a:avLst/>
            <a:gdLst/>
            <a:ahLst/>
            <a:cxnLst/>
            <a:rect r="r" b="b" t="t" l="l"/>
            <a:pathLst>
              <a:path h="382269" w="573763">
                <a:moveTo>
                  <a:pt x="0" y="0"/>
                </a:moveTo>
                <a:lnTo>
                  <a:pt x="573763" y="0"/>
                </a:lnTo>
                <a:lnTo>
                  <a:pt x="573763" y="382270"/>
                </a:lnTo>
                <a:lnTo>
                  <a:pt x="0" y="382270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tretch>
              <a:fillRect l="0" t="0" r="0" b="0"/>
            </a:stretch>
          </a:blipFill>
        </p:spPr>
      </p:sp>
    </p:spTree>
  </p:cSld>
  <p:clrMapOvr>
    <a:masterClrMapping/>
  </p:clrMapOvr>
</p:sld>
</file>

<file path=ppt/slides/slide3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6935490" y="57844"/>
            <a:ext cx="2351260" cy="784380"/>
          </a:xfrm>
          <a:custGeom>
            <a:avLst/>
            <a:gdLst/>
            <a:ahLst/>
            <a:cxnLst/>
            <a:rect r="r" b="b" t="t" l="l"/>
            <a:pathLst>
              <a:path h="784380" w="2351260">
                <a:moveTo>
                  <a:pt x="0" y="0"/>
                </a:moveTo>
                <a:lnTo>
                  <a:pt x="2351259" y="0"/>
                </a:lnTo>
                <a:lnTo>
                  <a:pt x="2351259" y="784380"/>
                </a:lnTo>
                <a:lnTo>
                  <a:pt x="0" y="78438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131" t="0" r="-131" b="0"/>
            </a:stretch>
          </a:blipFill>
        </p:spPr>
      </p:sp>
      <p:grpSp>
        <p:nvGrpSpPr>
          <p:cNvPr name="Group 3" id="3"/>
          <p:cNvGrpSpPr/>
          <p:nvPr/>
        </p:nvGrpSpPr>
        <p:grpSpPr>
          <a:xfrm rot="0">
            <a:off x="2068309" y="138299"/>
            <a:ext cx="619967" cy="597386"/>
            <a:chOff x="0" y="0"/>
            <a:chExt cx="594042" cy="572406"/>
          </a:xfrm>
        </p:grpSpPr>
        <p:sp>
          <p:nvSpPr>
            <p:cNvPr name="Freeform 4" id="4"/>
            <p:cNvSpPr/>
            <p:nvPr/>
          </p:nvSpPr>
          <p:spPr>
            <a:xfrm flipH="false" flipV="false" rot="0">
              <a:off x="0" y="0"/>
              <a:ext cx="594042" cy="572406"/>
            </a:xfrm>
            <a:custGeom>
              <a:avLst/>
              <a:gdLst/>
              <a:ahLst/>
              <a:cxnLst/>
              <a:rect r="r" b="b" t="t" l="l"/>
              <a:pathLst>
                <a:path h="572406" w="594042">
                  <a:moveTo>
                    <a:pt x="149852" y="0"/>
                  </a:moveTo>
                  <a:lnTo>
                    <a:pt x="444190" y="0"/>
                  </a:lnTo>
                  <a:cubicBezTo>
                    <a:pt x="483933" y="0"/>
                    <a:pt x="522049" y="15788"/>
                    <a:pt x="550151" y="43891"/>
                  </a:cubicBezTo>
                  <a:cubicBezTo>
                    <a:pt x="578254" y="71993"/>
                    <a:pt x="594042" y="110109"/>
                    <a:pt x="594042" y="149852"/>
                  </a:cubicBezTo>
                  <a:lnTo>
                    <a:pt x="594042" y="422554"/>
                  </a:lnTo>
                  <a:cubicBezTo>
                    <a:pt x="594042" y="505315"/>
                    <a:pt x="526951" y="572406"/>
                    <a:pt x="444190" y="572406"/>
                  </a:cubicBezTo>
                  <a:lnTo>
                    <a:pt x="149852" y="572406"/>
                  </a:lnTo>
                  <a:cubicBezTo>
                    <a:pt x="67091" y="572406"/>
                    <a:pt x="0" y="505315"/>
                    <a:pt x="0" y="422554"/>
                  </a:cubicBezTo>
                  <a:lnTo>
                    <a:pt x="0" y="149852"/>
                  </a:lnTo>
                  <a:cubicBezTo>
                    <a:pt x="0" y="67091"/>
                    <a:pt x="67091" y="0"/>
                    <a:pt x="149852" y="0"/>
                  </a:cubicBezTo>
                  <a:close/>
                </a:path>
              </a:pathLst>
            </a:custGeom>
            <a:ln w="19050" cap="sq">
              <a:solidFill>
                <a:srgbClr val="003B64"/>
              </a:solidFill>
              <a:prstDash val="solid"/>
              <a:miter/>
            </a:ln>
          </p:spPr>
        </p:sp>
        <p:sp>
          <p:nvSpPr>
            <p:cNvPr name="TextBox 5" id="5"/>
            <p:cNvSpPr txBox="true"/>
            <p:nvPr/>
          </p:nvSpPr>
          <p:spPr>
            <a:xfrm>
              <a:off x="0" y="-123825"/>
              <a:ext cx="594042" cy="696231"/>
            </a:xfrm>
            <a:prstGeom prst="rect">
              <a:avLst/>
            </a:prstGeom>
          </p:spPr>
          <p:txBody>
            <a:bodyPr anchor="ctr" rtlCol="false" tIns="22988" lIns="22988" bIns="22988" rIns="22988"/>
            <a:lstStyle/>
            <a:p>
              <a:pPr algn="ctr">
                <a:lnSpc>
                  <a:spcPts val="1646"/>
                </a:lnSpc>
              </a:pPr>
            </a:p>
          </p:txBody>
        </p:sp>
      </p:grpSp>
      <p:sp>
        <p:nvSpPr>
          <p:cNvPr name="Freeform 6" id="6"/>
          <p:cNvSpPr/>
          <p:nvPr/>
        </p:nvSpPr>
        <p:spPr>
          <a:xfrm flipH="false" flipV="false" rot="0">
            <a:off x="2201485" y="205951"/>
            <a:ext cx="309294" cy="263044"/>
          </a:xfrm>
          <a:custGeom>
            <a:avLst/>
            <a:gdLst/>
            <a:ahLst/>
            <a:cxnLst/>
            <a:rect r="r" b="b" t="t" l="l"/>
            <a:pathLst>
              <a:path h="263044" w="309294">
                <a:moveTo>
                  <a:pt x="0" y="0"/>
                </a:moveTo>
                <a:lnTo>
                  <a:pt x="309294" y="0"/>
                </a:lnTo>
                <a:lnTo>
                  <a:pt x="309294" y="263044"/>
                </a:lnTo>
                <a:lnTo>
                  <a:pt x="0" y="263044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-75264" t="-473821" r="-389676" b="-90449"/>
            </a:stretch>
          </a:blipFill>
        </p:spPr>
      </p:sp>
      <p:sp>
        <p:nvSpPr>
          <p:cNvPr name="TextBox 7" id="7"/>
          <p:cNvSpPr txBox="true"/>
          <p:nvPr/>
        </p:nvSpPr>
        <p:spPr>
          <a:xfrm rot="0">
            <a:off x="2126268" y="488045"/>
            <a:ext cx="528775" cy="21486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585"/>
              </a:lnSpc>
            </a:pPr>
            <a:r>
              <a:rPr lang="en-US" sz="579" spc="20">
                <a:solidFill>
                  <a:srgbClr val="003B64"/>
                </a:solidFill>
                <a:latin typeface="Prompt"/>
                <a:ea typeface="Prompt"/>
                <a:cs typeface="Prompt"/>
                <a:sym typeface="Prompt"/>
              </a:rPr>
              <a:t>Well-being </a:t>
            </a:r>
          </a:p>
          <a:p>
            <a:pPr algn="ctr">
              <a:lnSpc>
                <a:spcPts val="585"/>
              </a:lnSpc>
            </a:pPr>
            <a:r>
              <a:rPr lang="en-US" sz="579" spc="20">
                <a:solidFill>
                  <a:srgbClr val="003B64"/>
                </a:solidFill>
                <a:latin typeface="Prompt"/>
                <a:ea typeface="Prompt"/>
                <a:cs typeface="Prompt"/>
                <a:sym typeface="Prompt"/>
              </a:rPr>
              <a:t>&amp; social </a:t>
            </a:r>
          </a:p>
          <a:p>
            <a:pPr algn="ctr">
              <a:lnSpc>
                <a:spcPts val="585"/>
              </a:lnSpc>
            </a:pPr>
            <a:r>
              <a:rPr lang="en-US" sz="579" spc="20">
                <a:solidFill>
                  <a:srgbClr val="003B64"/>
                </a:solidFill>
                <a:latin typeface="Prompt"/>
                <a:ea typeface="Prompt"/>
                <a:cs typeface="Prompt"/>
                <a:sym typeface="Prompt"/>
              </a:rPr>
              <a:t>responsibility</a:t>
            </a:r>
            <a:r>
              <a:rPr lang="en-US" sz="579" spc="20">
                <a:solidFill>
                  <a:srgbClr val="000000"/>
                </a:solidFill>
                <a:latin typeface="Prompt"/>
                <a:ea typeface="Prompt"/>
                <a:cs typeface="Prompt"/>
                <a:sym typeface="Prompt"/>
              </a:rPr>
              <a:t> </a:t>
            </a:r>
            <a:r>
              <a:rPr lang="en-US" b="true" sz="579" spc="20">
                <a:solidFill>
                  <a:srgbClr val="000000"/>
                </a:solidFill>
                <a:latin typeface="Prompt Bold"/>
                <a:ea typeface="Prompt Bold"/>
                <a:cs typeface="Prompt Bold"/>
                <a:sym typeface="Prompt Bold"/>
              </a:rPr>
              <a:t> </a:t>
            </a:r>
          </a:p>
        </p:txBody>
      </p:sp>
      <p:grpSp>
        <p:nvGrpSpPr>
          <p:cNvPr name="Group 8" id="8"/>
          <p:cNvGrpSpPr/>
          <p:nvPr/>
        </p:nvGrpSpPr>
        <p:grpSpPr>
          <a:xfrm rot="0">
            <a:off x="3836986" y="138299"/>
            <a:ext cx="619967" cy="597386"/>
            <a:chOff x="0" y="0"/>
            <a:chExt cx="594042" cy="572406"/>
          </a:xfrm>
        </p:grpSpPr>
        <p:sp>
          <p:nvSpPr>
            <p:cNvPr name="Freeform 9" id="9"/>
            <p:cNvSpPr/>
            <p:nvPr/>
          </p:nvSpPr>
          <p:spPr>
            <a:xfrm flipH="false" flipV="false" rot="0">
              <a:off x="0" y="0"/>
              <a:ext cx="594042" cy="572406"/>
            </a:xfrm>
            <a:custGeom>
              <a:avLst/>
              <a:gdLst/>
              <a:ahLst/>
              <a:cxnLst/>
              <a:rect r="r" b="b" t="t" l="l"/>
              <a:pathLst>
                <a:path h="572406" w="594042">
                  <a:moveTo>
                    <a:pt x="149852" y="0"/>
                  </a:moveTo>
                  <a:lnTo>
                    <a:pt x="444190" y="0"/>
                  </a:lnTo>
                  <a:cubicBezTo>
                    <a:pt x="483933" y="0"/>
                    <a:pt x="522049" y="15788"/>
                    <a:pt x="550151" y="43891"/>
                  </a:cubicBezTo>
                  <a:cubicBezTo>
                    <a:pt x="578254" y="71993"/>
                    <a:pt x="594042" y="110109"/>
                    <a:pt x="594042" y="149852"/>
                  </a:cubicBezTo>
                  <a:lnTo>
                    <a:pt x="594042" y="422554"/>
                  </a:lnTo>
                  <a:cubicBezTo>
                    <a:pt x="594042" y="505315"/>
                    <a:pt x="526951" y="572406"/>
                    <a:pt x="444190" y="572406"/>
                  </a:cubicBezTo>
                  <a:lnTo>
                    <a:pt x="149852" y="572406"/>
                  </a:lnTo>
                  <a:cubicBezTo>
                    <a:pt x="67091" y="572406"/>
                    <a:pt x="0" y="505315"/>
                    <a:pt x="0" y="422554"/>
                  </a:cubicBezTo>
                  <a:lnTo>
                    <a:pt x="0" y="149852"/>
                  </a:lnTo>
                  <a:cubicBezTo>
                    <a:pt x="0" y="67091"/>
                    <a:pt x="67091" y="0"/>
                    <a:pt x="149852" y="0"/>
                  </a:cubicBezTo>
                  <a:close/>
                </a:path>
              </a:pathLst>
            </a:custGeom>
            <a:ln w="19050" cap="sq">
              <a:solidFill>
                <a:srgbClr val="003B64"/>
              </a:solidFill>
              <a:prstDash val="solid"/>
              <a:miter/>
            </a:ln>
          </p:spPr>
        </p:sp>
        <p:sp>
          <p:nvSpPr>
            <p:cNvPr name="TextBox 10" id="10"/>
            <p:cNvSpPr txBox="true"/>
            <p:nvPr/>
          </p:nvSpPr>
          <p:spPr>
            <a:xfrm>
              <a:off x="0" y="-123825"/>
              <a:ext cx="594042" cy="696231"/>
            </a:xfrm>
            <a:prstGeom prst="rect">
              <a:avLst/>
            </a:prstGeom>
          </p:spPr>
          <p:txBody>
            <a:bodyPr anchor="ctr" rtlCol="false" tIns="22988" lIns="22988" bIns="22988" rIns="22988"/>
            <a:lstStyle/>
            <a:p>
              <a:pPr algn="ctr">
                <a:lnSpc>
                  <a:spcPts val="1646"/>
                </a:lnSpc>
              </a:pPr>
            </a:p>
          </p:txBody>
        </p:sp>
      </p:grpSp>
      <p:grpSp>
        <p:nvGrpSpPr>
          <p:cNvPr name="Group 11" id="11"/>
          <p:cNvGrpSpPr/>
          <p:nvPr/>
        </p:nvGrpSpPr>
        <p:grpSpPr>
          <a:xfrm rot="0">
            <a:off x="2966328" y="138299"/>
            <a:ext cx="619967" cy="597386"/>
            <a:chOff x="0" y="0"/>
            <a:chExt cx="594042" cy="572406"/>
          </a:xfrm>
        </p:grpSpPr>
        <p:sp>
          <p:nvSpPr>
            <p:cNvPr name="Freeform 12" id="12"/>
            <p:cNvSpPr/>
            <p:nvPr/>
          </p:nvSpPr>
          <p:spPr>
            <a:xfrm flipH="false" flipV="false" rot="0">
              <a:off x="0" y="0"/>
              <a:ext cx="594042" cy="572406"/>
            </a:xfrm>
            <a:custGeom>
              <a:avLst/>
              <a:gdLst/>
              <a:ahLst/>
              <a:cxnLst/>
              <a:rect r="r" b="b" t="t" l="l"/>
              <a:pathLst>
                <a:path h="572406" w="594042">
                  <a:moveTo>
                    <a:pt x="149852" y="0"/>
                  </a:moveTo>
                  <a:lnTo>
                    <a:pt x="444190" y="0"/>
                  </a:lnTo>
                  <a:cubicBezTo>
                    <a:pt x="483933" y="0"/>
                    <a:pt x="522049" y="15788"/>
                    <a:pt x="550151" y="43891"/>
                  </a:cubicBezTo>
                  <a:cubicBezTo>
                    <a:pt x="578254" y="71993"/>
                    <a:pt x="594042" y="110109"/>
                    <a:pt x="594042" y="149852"/>
                  </a:cubicBezTo>
                  <a:lnTo>
                    <a:pt x="594042" y="422554"/>
                  </a:lnTo>
                  <a:cubicBezTo>
                    <a:pt x="594042" y="505315"/>
                    <a:pt x="526951" y="572406"/>
                    <a:pt x="444190" y="572406"/>
                  </a:cubicBezTo>
                  <a:lnTo>
                    <a:pt x="149852" y="572406"/>
                  </a:lnTo>
                  <a:cubicBezTo>
                    <a:pt x="67091" y="572406"/>
                    <a:pt x="0" y="505315"/>
                    <a:pt x="0" y="422554"/>
                  </a:cubicBezTo>
                  <a:lnTo>
                    <a:pt x="0" y="149852"/>
                  </a:lnTo>
                  <a:cubicBezTo>
                    <a:pt x="0" y="67091"/>
                    <a:pt x="67091" y="0"/>
                    <a:pt x="149852" y="0"/>
                  </a:cubicBezTo>
                  <a:close/>
                </a:path>
              </a:pathLst>
            </a:custGeom>
            <a:ln w="19050" cap="sq">
              <a:solidFill>
                <a:srgbClr val="003B64"/>
              </a:solidFill>
              <a:prstDash val="solid"/>
              <a:miter/>
            </a:ln>
          </p:spPr>
        </p:sp>
        <p:sp>
          <p:nvSpPr>
            <p:cNvPr name="TextBox 13" id="13"/>
            <p:cNvSpPr txBox="true"/>
            <p:nvPr/>
          </p:nvSpPr>
          <p:spPr>
            <a:xfrm>
              <a:off x="0" y="-123825"/>
              <a:ext cx="594042" cy="696231"/>
            </a:xfrm>
            <a:prstGeom prst="rect">
              <a:avLst/>
            </a:prstGeom>
          </p:spPr>
          <p:txBody>
            <a:bodyPr anchor="ctr" rtlCol="false" tIns="22988" lIns="22988" bIns="22988" rIns="22988"/>
            <a:lstStyle/>
            <a:p>
              <a:pPr algn="ctr">
                <a:lnSpc>
                  <a:spcPts val="1646"/>
                </a:lnSpc>
              </a:pPr>
            </a:p>
          </p:txBody>
        </p:sp>
      </p:grpSp>
      <p:sp>
        <p:nvSpPr>
          <p:cNvPr name="Freeform 14" id="14"/>
          <p:cNvSpPr/>
          <p:nvPr/>
        </p:nvSpPr>
        <p:spPr>
          <a:xfrm flipH="false" flipV="false" rot="0">
            <a:off x="3112906" y="184334"/>
            <a:ext cx="371372" cy="339540"/>
          </a:xfrm>
          <a:custGeom>
            <a:avLst/>
            <a:gdLst/>
            <a:ahLst/>
            <a:cxnLst/>
            <a:rect r="r" b="b" t="t" l="l"/>
            <a:pathLst>
              <a:path h="339540" w="371372">
                <a:moveTo>
                  <a:pt x="0" y="0"/>
                </a:moveTo>
                <a:lnTo>
                  <a:pt x="371372" y="0"/>
                </a:lnTo>
                <a:lnTo>
                  <a:pt x="371372" y="339541"/>
                </a:lnTo>
                <a:lnTo>
                  <a:pt x="0" y="339541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-408263" t="-459811" r="-81812" b="-85584"/>
            </a:stretch>
          </a:blipFill>
        </p:spPr>
      </p:sp>
      <p:grpSp>
        <p:nvGrpSpPr>
          <p:cNvPr name="Group 15" id="15"/>
          <p:cNvGrpSpPr/>
          <p:nvPr/>
        </p:nvGrpSpPr>
        <p:grpSpPr>
          <a:xfrm rot="0">
            <a:off x="4718959" y="129674"/>
            <a:ext cx="619967" cy="597386"/>
            <a:chOff x="0" y="0"/>
            <a:chExt cx="594042" cy="572406"/>
          </a:xfrm>
        </p:grpSpPr>
        <p:sp>
          <p:nvSpPr>
            <p:cNvPr name="Freeform 16" id="16"/>
            <p:cNvSpPr/>
            <p:nvPr/>
          </p:nvSpPr>
          <p:spPr>
            <a:xfrm flipH="false" flipV="false" rot="0">
              <a:off x="0" y="0"/>
              <a:ext cx="594042" cy="572406"/>
            </a:xfrm>
            <a:custGeom>
              <a:avLst/>
              <a:gdLst/>
              <a:ahLst/>
              <a:cxnLst/>
              <a:rect r="r" b="b" t="t" l="l"/>
              <a:pathLst>
                <a:path h="572406" w="594042">
                  <a:moveTo>
                    <a:pt x="149852" y="0"/>
                  </a:moveTo>
                  <a:lnTo>
                    <a:pt x="444190" y="0"/>
                  </a:lnTo>
                  <a:cubicBezTo>
                    <a:pt x="483933" y="0"/>
                    <a:pt x="522049" y="15788"/>
                    <a:pt x="550151" y="43891"/>
                  </a:cubicBezTo>
                  <a:cubicBezTo>
                    <a:pt x="578254" y="71993"/>
                    <a:pt x="594042" y="110109"/>
                    <a:pt x="594042" y="149852"/>
                  </a:cubicBezTo>
                  <a:lnTo>
                    <a:pt x="594042" y="422554"/>
                  </a:lnTo>
                  <a:cubicBezTo>
                    <a:pt x="594042" y="505315"/>
                    <a:pt x="526951" y="572406"/>
                    <a:pt x="444190" y="572406"/>
                  </a:cubicBezTo>
                  <a:lnTo>
                    <a:pt x="149852" y="572406"/>
                  </a:lnTo>
                  <a:cubicBezTo>
                    <a:pt x="67091" y="572406"/>
                    <a:pt x="0" y="505315"/>
                    <a:pt x="0" y="422554"/>
                  </a:cubicBezTo>
                  <a:lnTo>
                    <a:pt x="0" y="149852"/>
                  </a:lnTo>
                  <a:cubicBezTo>
                    <a:pt x="0" y="67091"/>
                    <a:pt x="67091" y="0"/>
                    <a:pt x="149852" y="0"/>
                  </a:cubicBezTo>
                  <a:close/>
                </a:path>
              </a:pathLst>
            </a:custGeom>
            <a:ln w="19050" cap="sq">
              <a:solidFill>
                <a:srgbClr val="003B64"/>
              </a:solidFill>
              <a:prstDash val="solid"/>
              <a:miter/>
            </a:ln>
          </p:spPr>
        </p:sp>
        <p:sp>
          <p:nvSpPr>
            <p:cNvPr name="TextBox 17" id="17"/>
            <p:cNvSpPr txBox="true"/>
            <p:nvPr/>
          </p:nvSpPr>
          <p:spPr>
            <a:xfrm>
              <a:off x="0" y="-123825"/>
              <a:ext cx="594042" cy="696231"/>
            </a:xfrm>
            <a:prstGeom prst="rect">
              <a:avLst/>
            </a:prstGeom>
          </p:spPr>
          <p:txBody>
            <a:bodyPr anchor="ctr" rtlCol="false" tIns="22988" lIns="22988" bIns="22988" rIns="22988"/>
            <a:lstStyle/>
            <a:p>
              <a:pPr algn="ctr">
                <a:lnSpc>
                  <a:spcPts val="1646"/>
                </a:lnSpc>
              </a:pPr>
            </a:p>
          </p:txBody>
        </p:sp>
      </p:grpSp>
      <p:grpSp>
        <p:nvGrpSpPr>
          <p:cNvPr name="Group 18" id="18"/>
          <p:cNvGrpSpPr/>
          <p:nvPr/>
        </p:nvGrpSpPr>
        <p:grpSpPr>
          <a:xfrm rot="0">
            <a:off x="6455725" y="129674"/>
            <a:ext cx="619967" cy="597386"/>
            <a:chOff x="0" y="0"/>
            <a:chExt cx="594042" cy="572406"/>
          </a:xfrm>
        </p:grpSpPr>
        <p:sp>
          <p:nvSpPr>
            <p:cNvPr name="Freeform 19" id="19"/>
            <p:cNvSpPr/>
            <p:nvPr/>
          </p:nvSpPr>
          <p:spPr>
            <a:xfrm flipH="false" flipV="false" rot="0">
              <a:off x="0" y="0"/>
              <a:ext cx="594042" cy="572406"/>
            </a:xfrm>
            <a:custGeom>
              <a:avLst/>
              <a:gdLst/>
              <a:ahLst/>
              <a:cxnLst/>
              <a:rect r="r" b="b" t="t" l="l"/>
              <a:pathLst>
                <a:path h="572406" w="594042">
                  <a:moveTo>
                    <a:pt x="149852" y="0"/>
                  </a:moveTo>
                  <a:lnTo>
                    <a:pt x="444190" y="0"/>
                  </a:lnTo>
                  <a:cubicBezTo>
                    <a:pt x="483933" y="0"/>
                    <a:pt x="522049" y="15788"/>
                    <a:pt x="550151" y="43891"/>
                  </a:cubicBezTo>
                  <a:cubicBezTo>
                    <a:pt x="578254" y="71993"/>
                    <a:pt x="594042" y="110109"/>
                    <a:pt x="594042" y="149852"/>
                  </a:cubicBezTo>
                  <a:lnTo>
                    <a:pt x="594042" y="422554"/>
                  </a:lnTo>
                  <a:cubicBezTo>
                    <a:pt x="594042" y="505315"/>
                    <a:pt x="526951" y="572406"/>
                    <a:pt x="444190" y="572406"/>
                  </a:cubicBezTo>
                  <a:lnTo>
                    <a:pt x="149852" y="572406"/>
                  </a:lnTo>
                  <a:cubicBezTo>
                    <a:pt x="67091" y="572406"/>
                    <a:pt x="0" y="505315"/>
                    <a:pt x="0" y="422554"/>
                  </a:cubicBezTo>
                  <a:lnTo>
                    <a:pt x="0" y="149852"/>
                  </a:lnTo>
                  <a:cubicBezTo>
                    <a:pt x="0" y="67091"/>
                    <a:pt x="67091" y="0"/>
                    <a:pt x="149852" y="0"/>
                  </a:cubicBezTo>
                  <a:close/>
                </a:path>
              </a:pathLst>
            </a:custGeom>
            <a:ln w="19050" cap="sq">
              <a:solidFill>
                <a:srgbClr val="003B64"/>
              </a:solidFill>
              <a:prstDash val="solid"/>
              <a:miter/>
            </a:ln>
          </p:spPr>
        </p:sp>
        <p:sp>
          <p:nvSpPr>
            <p:cNvPr name="TextBox 20" id="20"/>
            <p:cNvSpPr txBox="true"/>
            <p:nvPr/>
          </p:nvSpPr>
          <p:spPr>
            <a:xfrm>
              <a:off x="0" y="-123825"/>
              <a:ext cx="594042" cy="696231"/>
            </a:xfrm>
            <a:prstGeom prst="rect">
              <a:avLst/>
            </a:prstGeom>
          </p:spPr>
          <p:txBody>
            <a:bodyPr anchor="ctr" rtlCol="false" tIns="22988" lIns="22988" bIns="22988" rIns="22988"/>
            <a:lstStyle/>
            <a:p>
              <a:pPr algn="ctr">
                <a:lnSpc>
                  <a:spcPts val="1646"/>
                </a:lnSpc>
              </a:pPr>
            </a:p>
          </p:txBody>
        </p:sp>
      </p:grpSp>
      <p:grpSp>
        <p:nvGrpSpPr>
          <p:cNvPr name="Group 21" id="21"/>
          <p:cNvGrpSpPr/>
          <p:nvPr/>
        </p:nvGrpSpPr>
        <p:grpSpPr>
          <a:xfrm rot="0">
            <a:off x="5595584" y="129674"/>
            <a:ext cx="619967" cy="597386"/>
            <a:chOff x="0" y="0"/>
            <a:chExt cx="594042" cy="572406"/>
          </a:xfrm>
        </p:grpSpPr>
        <p:sp>
          <p:nvSpPr>
            <p:cNvPr name="Freeform 22" id="22"/>
            <p:cNvSpPr/>
            <p:nvPr/>
          </p:nvSpPr>
          <p:spPr>
            <a:xfrm flipH="false" flipV="false" rot="0">
              <a:off x="0" y="0"/>
              <a:ext cx="594042" cy="572406"/>
            </a:xfrm>
            <a:custGeom>
              <a:avLst/>
              <a:gdLst/>
              <a:ahLst/>
              <a:cxnLst/>
              <a:rect r="r" b="b" t="t" l="l"/>
              <a:pathLst>
                <a:path h="572406" w="594042">
                  <a:moveTo>
                    <a:pt x="149852" y="0"/>
                  </a:moveTo>
                  <a:lnTo>
                    <a:pt x="444190" y="0"/>
                  </a:lnTo>
                  <a:cubicBezTo>
                    <a:pt x="483933" y="0"/>
                    <a:pt x="522049" y="15788"/>
                    <a:pt x="550151" y="43891"/>
                  </a:cubicBezTo>
                  <a:cubicBezTo>
                    <a:pt x="578254" y="71993"/>
                    <a:pt x="594042" y="110109"/>
                    <a:pt x="594042" y="149852"/>
                  </a:cubicBezTo>
                  <a:lnTo>
                    <a:pt x="594042" y="422554"/>
                  </a:lnTo>
                  <a:cubicBezTo>
                    <a:pt x="594042" y="505315"/>
                    <a:pt x="526951" y="572406"/>
                    <a:pt x="444190" y="572406"/>
                  </a:cubicBezTo>
                  <a:lnTo>
                    <a:pt x="149852" y="572406"/>
                  </a:lnTo>
                  <a:cubicBezTo>
                    <a:pt x="67091" y="572406"/>
                    <a:pt x="0" y="505315"/>
                    <a:pt x="0" y="422554"/>
                  </a:cubicBezTo>
                  <a:lnTo>
                    <a:pt x="0" y="149852"/>
                  </a:lnTo>
                  <a:cubicBezTo>
                    <a:pt x="0" y="67091"/>
                    <a:pt x="67091" y="0"/>
                    <a:pt x="149852" y="0"/>
                  </a:cubicBezTo>
                  <a:close/>
                </a:path>
              </a:pathLst>
            </a:custGeom>
            <a:ln w="19050" cap="sq">
              <a:solidFill>
                <a:srgbClr val="003B64"/>
              </a:solidFill>
              <a:prstDash val="solid"/>
              <a:miter/>
            </a:ln>
          </p:spPr>
        </p:sp>
        <p:sp>
          <p:nvSpPr>
            <p:cNvPr name="TextBox 23" id="23"/>
            <p:cNvSpPr txBox="true"/>
            <p:nvPr/>
          </p:nvSpPr>
          <p:spPr>
            <a:xfrm>
              <a:off x="0" y="-123825"/>
              <a:ext cx="594042" cy="696231"/>
            </a:xfrm>
            <a:prstGeom prst="rect">
              <a:avLst/>
            </a:prstGeom>
          </p:spPr>
          <p:txBody>
            <a:bodyPr anchor="ctr" rtlCol="false" tIns="22988" lIns="22988" bIns="22988" rIns="22988"/>
            <a:lstStyle/>
            <a:p>
              <a:pPr algn="ctr">
                <a:lnSpc>
                  <a:spcPts val="1646"/>
                </a:lnSpc>
              </a:pPr>
            </a:p>
          </p:txBody>
        </p:sp>
      </p:grpSp>
      <p:sp>
        <p:nvSpPr>
          <p:cNvPr name="Freeform 24" id="24"/>
          <p:cNvSpPr/>
          <p:nvPr/>
        </p:nvSpPr>
        <p:spPr>
          <a:xfrm flipH="false" flipV="false" rot="0">
            <a:off x="5715799" y="177105"/>
            <a:ext cx="379538" cy="315224"/>
          </a:xfrm>
          <a:custGeom>
            <a:avLst/>
            <a:gdLst/>
            <a:ahLst/>
            <a:cxnLst/>
            <a:rect r="r" b="b" t="t" l="l"/>
            <a:pathLst>
              <a:path h="315224" w="379538">
                <a:moveTo>
                  <a:pt x="0" y="0"/>
                </a:moveTo>
                <a:lnTo>
                  <a:pt x="379537" y="0"/>
                </a:lnTo>
                <a:lnTo>
                  <a:pt x="379537" y="315225"/>
                </a:lnTo>
                <a:lnTo>
                  <a:pt x="0" y="315225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-216654" t="-65710" r="-214443" b="-473744"/>
            </a:stretch>
          </a:blipFill>
        </p:spPr>
      </p:sp>
      <p:sp>
        <p:nvSpPr>
          <p:cNvPr name="TextBox 25" id="25"/>
          <p:cNvSpPr txBox="true"/>
          <p:nvPr/>
        </p:nvSpPr>
        <p:spPr>
          <a:xfrm rot="0">
            <a:off x="3024287" y="533007"/>
            <a:ext cx="528775" cy="141553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585"/>
              </a:lnSpc>
            </a:pPr>
            <a:r>
              <a:rPr lang="en-US" sz="579" spc="20">
                <a:solidFill>
                  <a:srgbClr val="003B64"/>
                </a:solidFill>
                <a:latin typeface="Prompt"/>
                <a:ea typeface="Prompt"/>
                <a:cs typeface="Prompt"/>
                <a:sym typeface="Prompt"/>
              </a:rPr>
              <a:t>Eth</a:t>
            </a:r>
            <a:r>
              <a:rPr lang="en-US" sz="579" spc="20">
                <a:solidFill>
                  <a:srgbClr val="003B64"/>
                </a:solidFill>
                <a:latin typeface="Prompt"/>
                <a:ea typeface="Prompt"/>
                <a:cs typeface="Prompt"/>
                <a:sym typeface="Prompt"/>
              </a:rPr>
              <a:t>ical integrity</a:t>
            </a:r>
          </a:p>
        </p:txBody>
      </p:sp>
      <p:sp>
        <p:nvSpPr>
          <p:cNvPr name="TextBox 26" id="26"/>
          <p:cNvSpPr txBox="true"/>
          <p:nvPr/>
        </p:nvSpPr>
        <p:spPr>
          <a:xfrm rot="0">
            <a:off x="3894945" y="469084"/>
            <a:ext cx="528775" cy="21486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585"/>
              </a:lnSpc>
            </a:pPr>
            <a:r>
              <a:rPr lang="en-US" sz="579" spc="20">
                <a:solidFill>
                  <a:srgbClr val="003B64"/>
                </a:solidFill>
                <a:latin typeface="Prompt"/>
                <a:ea typeface="Prompt"/>
                <a:cs typeface="Prompt"/>
                <a:sym typeface="Prompt"/>
              </a:rPr>
              <a:t>Customer </a:t>
            </a:r>
          </a:p>
          <a:p>
            <a:pPr algn="ctr">
              <a:lnSpc>
                <a:spcPts val="585"/>
              </a:lnSpc>
            </a:pPr>
            <a:r>
              <a:rPr lang="en-US" sz="579" spc="20">
                <a:solidFill>
                  <a:srgbClr val="003B64"/>
                </a:solidFill>
                <a:latin typeface="Prompt"/>
                <a:ea typeface="Prompt"/>
                <a:cs typeface="Prompt"/>
                <a:sym typeface="Prompt"/>
              </a:rPr>
              <a:t>&amp; </a:t>
            </a:r>
            <a:r>
              <a:rPr lang="en-US" sz="579" spc="20">
                <a:solidFill>
                  <a:srgbClr val="003B64"/>
                </a:solidFill>
                <a:latin typeface="Prompt"/>
                <a:ea typeface="Prompt"/>
                <a:cs typeface="Prompt"/>
                <a:sym typeface="Prompt"/>
              </a:rPr>
              <a:t>learner centered</a:t>
            </a:r>
          </a:p>
        </p:txBody>
      </p:sp>
      <p:sp>
        <p:nvSpPr>
          <p:cNvPr name="TextBox 27" id="27"/>
          <p:cNvSpPr txBox="true"/>
          <p:nvPr/>
        </p:nvSpPr>
        <p:spPr>
          <a:xfrm rot="0">
            <a:off x="4776918" y="479420"/>
            <a:ext cx="528775" cy="21486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585"/>
              </a:lnSpc>
            </a:pPr>
            <a:r>
              <a:rPr lang="en-US" sz="579" spc="20">
                <a:solidFill>
                  <a:srgbClr val="003B64"/>
                </a:solidFill>
                <a:latin typeface="Prompt"/>
                <a:ea typeface="Prompt"/>
                <a:cs typeface="Prompt"/>
                <a:sym typeface="Prompt"/>
              </a:rPr>
              <a:t>Achi</a:t>
            </a:r>
            <a:r>
              <a:rPr lang="en-US" sz="579" spc="20">
                <a:solidFill>
                  <a:srgbClr val="003B64"/>
                </a:solidFill>
                <a:latin typeface="Prompt"/>
                <a:ea typeface="Prompt"/>
                <a:cs typeface="Prompt"/>
                <a:sym typeface="Prompt"/>
              </a:rPr>
              <a:t>evement driven</a:t>
            </a:r>
          </a:p>
          <a:p>
            <a:pPr algn="ctr">
              <a:lnSpc>
                <a:spcPts val="585"/>
              </a:lnSpc>
            </a:pPr>
            <a:r>
              <a:rPr lang="en-US" sz="579" spc="20">
                <a:solidFill>
                  <a:srgbClr val="003B64"/>
                </a:solidFill>
                <a:latin typeface="Prompt"/>
                <a:ea typeface="Prompt"/>
                <a:cs typeface="Prompt"/>
                <a:sym typeface="Prompt"/>
              </a:rPr>
              <a:t>&amp; innovation</a:t>
            </a:r>
          </a:p>
        </p:txBody>
      </p:sp>
      <p:sp>
        <p:nvSpPr>
          <p:cNvPr name="TextBox 28" id="28"/>
          <p:cNvSpPr txBox="true"/>
          <p:nvPr/>
        </p:nvSpPr>
        <p:spPr>
          <a:xfrm rot="0">
            <a:off x="5653543" y="524382"/>
            <a:ext cx="528775" cy="141553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585"/>
              </a:lnSpc>
            </a:pPr>
            <a:r>
              <a:rPr lang="en-US" sz="579" spc="20">
                <a:solidFill>
                  <a:srgbClr val="003B64"/>
                </a:solidFill>
                <a:latin typeface="Prompt"/>
                <a:ea typeface="Prompt"/>
                <a:cs typeface="Prompt"/>
                <a:sym typeface="Prompt"/>
              </a:rPr>
              <a:t>Respe</a:t>
            </a:r>
            <a:r>
              <a:rPr lang="en-US" sz="579" spc="20">
                <a:solidFill>
                  <a:srgbClr val="003B64"/>
                </a:solidFill>
                <a:latin typeface="Prompt"/>
                <a:ea typeface="Prompt"/>
                <a:cs typeface="Prompt"/>
                <a:sym typeface="Prompt"/>
              </a:rPr>
              <a:t>ct </a:t>
            </a:r>
          </a:p>
          <a:p>
            <a:pPr algn="ctr">
              <a:lnSpc>
                <a:spcPts val="585"/>
              </a:lnSpc>
            </a:pPr>
            <a:r>
              <a:rPr lang="en-US" sz="579" spc="20">
                <a:solidFill>
                  <a:srgbClr val="003B64"/>
                </a:solidFill>
                <a:latin typeface="Prompt"/>
                <a:ea typeface="Prompt"/>
                <a:cs typeface="Prompt"/>
                <a:sym typeface="Prompt"/>
              </a:rPr>
              <a:t>&amp; diversity</a:t>
            </a:r>
          </a:p>
        </p:txBody>
      </p:sp>
      <p:sp>
        <p:nvSpPr>
          <p:cNvPr name="TextBox 29" id="29"/>
          <p:cNvSpPr txBox="true"/>
          <p:nvPr/>
        </p:nvSpPr>
        <p:spPr>
          <a:xfrm rot="0">
            <a:off x="6513684" y="460459"/>
            <a:ext cx="528775" cy="21486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585"/>
              </a:lnSpc>
            </a:pPr>
            <a:r>
              <a:rPr lang="en-US" sz="579" spc="20">
                <a:solidFill>
                  <a:srgbClr val="003B64"/>
                </a:solidFill>
                <a:latin typeface="Prompt"/>
                <a:ea typeface="Prompt"/>
                <a:cs typeface="Prompt"/>
                <a:sym typeface="Prompt"/>
              </a:rPr>
              <a:t>Evolutionary </a:t>
            </a:r>
            <a:r>
              <a:rPr lang="en-US" sz="579" spc="20">
                <a:solidFill>
                  <a:srgbClr val="003B64"/>
                </a:solidFill>
                <a:latin typeface="Prompt"/>
                <a:ea typeface="Prompt"/>
                <a:cs typeface="Prompt"/>
                <a:sym typeface="Prompt"/>
              </a:rPr>
              <a:t>learning </a:t>
            </a:r>
          </a:p>
          <a:p>
            <a:pPr algn="ctr">
              <a:lnSpc>
                <a:spcPts val="585"/>
              </a:lnSpc>
            </a:pPr>
            <a:r>
              <a:rPr lang="en-US" sz="579" spc="20">
                <a:solidFill>
                  <a:srgbClr val="003B64"/>
                </a:solidFill>
                <a:latin typeface="Prompt"/>
                <a:ea typeface="Prompt"/>
                <a:cs typeface="Prompt"/>
                <a:sym typeface="Prompt"/>
              </a:rPr>
              <a:t>&amp; growth</a:t>
            </a:r>
          </a:p>
        </p:txBody>
      </p:sp>
      <p:sp>
        <p:nvSpPr>
          <p:cNvPr name="Freeform 30" id="30"/>
          <p:cNvSpPr/>
          <p:nvPr/>
        </p:nvSpPr>
        <p:spPr>
          <a:xfrm flipH="false" flipV="false" rot="0">
            <a:off x="4859160" y="158552"/>
            <a:ext cx="339564" cy="343110"/>
          </a:xfrm>
          <a:custGeom>
            <a:avLst/>
            <a:gdLst/>
            <a:ahLst/>
            <a:cxnLst/>
            <a:rect r="r" b="b" t="t" l="l"/>
            <a:pathLst>
              <a:path h="343110" w="339564">
                <a:moveTo>
                  <a:pt x="0" y="0"/>
                </a:moveTo>
                <a:lnTo>
                  <a:pt x="339564" y="0"/>
                </a:lnTo>
                <a:lnTo>
                  <a:pt x="339564" y="343110"/>
                </a:lnTo>
                <a:lnTo>
                  <a:pt x="0" y="34311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-79787" t="-239754" r="-409983" b="-243920"/>
            </a:stretch>
          </a:blipFill>
        </p:spPr>
      </p:sp>
      <p:sp>
        <p:nvSpPr>
          <p:cNvPr name="Freeform 31" id="31"/>
          <p:cNvSpPr/>
          <p:nvPr/>
        </p:nvSpPr>
        <p:spPr>
          <a:xfrm flipH="false" flipV="false" rot="0">
            <a:off x="6625867" y="129674"/>
            <a:ext cx="309623" cy="330497"/>
          </a:xfrm>
          <a:custGeom>
            <a:avLst/>
            <a:gdLst/>
            <a:ahLst/>
            <a:cxnLst/>
            <a:rect r="r" b="b" t="t" l="l"/>
            <a:pathLst>
              <a:path h="330497" w="309623">
                <a:moveTo>
                  <a:pt x="0" y="0"/>
                </a:moveTo>
                <a:lnTo>
                  <a:pt x="309623" y="0"/>
                </a:lnTo>
                <a:lnTo>
                  <a:pt x="309623" y="330496"/>
                </a:lnTo>
                <a:lnTo>
                  <a:pt x="0" y="330496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-410107" t="-55610" r="-86992" b="-403778"/>
            </a:stretch>
          </a:blipFill>
        </p:spPr>
      </p:sp>
      <p:sp>
        <p:nvSpPr>
          <p:cNvPr name="TextBox 32" id="32"/>
          <p:cNvSpPr txBox="true"/>
          <p:nvPr/>
        </p:nvSpPr>
        <p:spPr>
          <a:xfrm rot="0">
            <a:off x="169730" y="320377"/>
            <a:ext cx="1650928" cy="45973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795"/>
              </a:lnSpc>
              <a:spcBef>
                <a:spcPct val="0"/>
              </a:spcBef>
            </a:pPr>
            <a:r>
              <a:rPr lang="en-US" b="true" sz="2711" spc="94">
                <a:solidFill>
                  <a:srgbClr val="E68A10"/>
                </a:solidFill>
                <a:latin typeface="Prompt Bold"/>
                <a:ea typeface="Prompt Bold"/>
                <a:cs typeface="Prompt Bold"/>
                <a:sym typeface="Prompt Bold"/>
              </a:rPr>
              <a:t>WE CARE</a:t>
            </a:r>
          </a:p>
        </p:txBody>
      </p:sp>
      <p:sp>
        <p:nvSpPr>
          <p:cNvPr name="TextBox 33" id="33"/>
          <p:cNvSpPr txBox="true"/>
          <p:nvPr/>
        </p:nvSpPr>
        <p:spPr>
          <a:xfrm rot="0">
            <a:off x="169730" y="109724"/>
            <a:ext cx="1403630" cy="320553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687"/>
              </a:lnSpc>
              <a:spcBef>
                <a:spcPct val="0"/>
              </a:spcBef>
            </a:pPr>
            <a:r>
              <a:rPr lang="en-US" b="true" sz="1919" spc="67">
                <a:solidFill>
                  <a:srgbClr val="003B64"/>
                </a:solidFill>
                <a:latin typeface="Prompt Bold"/>
                <a:ea typeface="Prompt Bold"/>
                <a:cs typeface="Prompt Bold"/>
                <a:sym typeface="Prompt Bold"/>
              </a:rPr>
              <a:t>Core Value</a:t>
            </a:r>
          </a:p>
        </p:txBody>
      </p:sp>
      <p:sp>
        <p:nvSpPr>
          <p:cNvPr name="AutoShape 34" id="34"/>
          <p:cNvSpPr/>
          <p:nvPr/>
        </p:nvSpPr>
        <p:spPr>
          <a:xfrm>
            <a:off x="-384157" y="847207"/>
            <a:ext cx="10437079" cy="0"/>
          </a:xfrm>
          <a:prstGeom prst="line">
            <a:avLst/>
          </a:prstGeom>
          <a:ln cap="flat" w="19050">
            <a:solidFill>
              <a:srgbClr val="143B6D"/>
            </a:solidFill>
            <a:prstDash val="solid"/>
            <a:headEnd type="none" len="sm" w="sm"/>
            <a:tailEnd type="none" len="sm" w="sm"/>
          </a:ln>
        </p:spPr>
      </p:sp>
      <p:sp>
        <p:nvSpPr>
          <p:cNvPr name="Freeform 35" id="35"/>
          <p:cNvSpPr/>
          <p:nvPr/>
        </p:nvSpPr>
        <p:spPr>
          <a:xfrm flipH="false" flipV="false" rot="0">
            <a:off x="0" y="6290767"/>
            <a:ext cx="10218950" cy="717724"/>
          </a:xfrm>
          <a:custGeom>
            <a:avLst/>
            <a:gdLst/>
            <a:ahLst/>
            <a:cxnLst/>
            <a:rect r="r" b="b" t="t" l="l"/>
            <a:pathLst>
              <a:path h="717724" w="10218950">
                <a:moveTo>
                  <a:pt x="0" y="0"/>
                </a:moveTo>
                <a:lnTo>
                  <a:pt x="10218950" y="0"/>
                </a:lnTo>
                <a:lnTo>
                  <a:pt x="10218950" y="717724"/>
                </a:lnTo>
                <a:lnTo>
                  <a:pt x="0" y="717724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0" t="-754948" r="0" b="-43824"/>
            </a:stretch>
          </a:blipFill>
        </p:spPr>
      </p:sp>
      <p:sp>
        <p:nvSpPr>
          <p:cNvPr name="Freeform 36" id="36"/>
          <p:cNvSpPr/>
          <p:nvPr/>
        </p:nvSpPr>
        <p:spPr>
          <a:xfrm flipH="false" flipV="false" rot="0">
            <a:off x="4763914" y="1624574"/>
            <a:ext cx="3862651" cy="719419"/>
          </a:xfrm>
          <a:custGeom>
            <a:avLst/>
            <a:gdLst/>
            <a:ahLst/>
            <a:cxnLst/>
            <a:rect r="r" b="b" t="t" l="l"/>
            <a:pathLst>
              <a:path h="719419" w="3862651">
                <a:moveTo>
                  <a:pt x="0" y="0"/>
                </a:moveTo>
                <a:lnTo>
                  <a:pt x="3862650" y="0"/>
                </a:lnTo>
                <a:lnTo>
                  <a:pt x="3862650" y="719418"/>
                </a:lnTo>
                <a:lnTo>
                  <a:pt x="0" y="719418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37" id="37"/>
          <p:cNvSpPr/>
          <p:nvPr/>
        </p:nvSpPr>
        <p:spPr>
          <a:xfrm flipH="false" flipV="false" rot="0">
            <a:off x="4763914" y="2593500"/>
            <a:ext cx="3862651" cy="719419"/>
          </a:xfrm>
          <a:custGeom>
            <a:avLst/>
            <a:gdLst/>
            <a:ahLst/>
            <a:cxnLst/>
            <a:rect r="r" b="b" t="t" l="l"/>
            <a:pathLst>
              <a:path h="719419" w="3862651">
                <a:moveTo>
                  <a:pt x="0" y="0"/>
                </a:moveTo>
                <a:lnTo>
                  <a:pt x="3862650" y="0"/>
                </a:lnTo>
                <a:lnTo>
                  <a:pt x="3862650" y="719418"/>
                </a:lnTo>
                <a:lnTo>
                  <a:pt x="0" y="719418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38" id="38"/>
          <p:cNvSpPr/>
          <p:nvPr/>
        </p:nvSpPr>
        <p:spPr>
          <a:xfrm flipH="false" flipV="false" rot="0">
            <a:off x="4763914" y="3545082"/>
            <a:ext cx="3862651" cy="719419"/>
          </a:xfrm>
          <a:custGeom>
            <a:avLst/>
            <a:gdLst/>
            <a:ahLst/>
            <a:cxnLst/>
            <a:rect r="r" b="b" t="t" l="l"/>
            <a:pathLst>
              <a:path h="719419" w="3862651">
                <a:moveTo>
                  <a:pt x="0" y="0"/>
                </a:moveTo>
                <a:lnTo>
                  <a:pt x="3862650" y="0"/>
                </a:lnTo>
                <a:lnTo>
                  <a:pt x="3862650" y="719418"/>
                </a:lnTo>
                <a:lnTo>
                  <a:pt x="0" y="719418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39" id="39"/>
          <p:cNvSpPr/>
          <p:nvPr/>
        </p:nvSpPr>
        <p:spPr>
          <a:xfrm flipH="false" flipV="false" rot="0">
            <a:off x="4763914" y="4514008"/>
            <a:ext cx="3862651" cy="719419"/>
          </a:xfrm>
          <a:custGeom>
            <a:avLst/>
            <a:gdLst/>
            <a:ahLst/>
            <a:cxnLst/>
            <a:rect r="r" b="b" t="t" l="l"/>
            <a:pathLst>
              <a:path h="719419" w="3862651">
                <a:moveTo>
                  <a:pt x="0" y="0"/>
                </a:moveTo>
                <a:lnTo>
                  <a:pt x="3862650" y="0"/>
                </a:lnTo>
                <a:lnTo>
                  <a:pt x="3862650" y="719418"/>
                </a:lnTo>
                <a:lnTo>
                  <a:pt x="0" y="719418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40" id="40"/>
          <p:cNvSpPr/>
          <p:nvPr/>
        </p:nvSpPr>
        <p:spPr>
          <a:xfrm flipH="false" flipV="false" rot="0">
            <a:off x="517436" y="1624574"/>
            <a:ext cx="3862651" cy="719419"/>
          </a:xfrm>
          <a:custGeom>
            <a:avLst/>
            <a:gdLst/>
            <a:ahLst/>
            <a:cxnLst/>
            <a:rect r="r" b="b" t="t" l="l"/>
            <a:pathLst>
              <a:path h="719419" w="3862651">
                <a:moveTo>
                  <a:pt x="0" y="0"/>
                </a:moveTo>
                <a:lnTo>
                  <a:pt x="3862650" y="0"/>
                </a:lnTo>
                <a:lnTo>
                  <a:pt x="3862650" y="719418"/>
                </a:lnTo>
                <a:lnTo>
                  <a:pt x="0" y="719418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41" id="41"/>
          <p:cNvSpPr/>
          <p:nvPr/>
        </p:nvSpPr>
        <p:spPr>
          <a:xfrm flipH="false" flipV="false" rot="0">
            <a:off x="517436" y="2593500"/>
            <a:ext cx="3862651" cy="719419"/>
          </a:xfrm>
          <a:custGeom>
            <a:avLst/>
            <a:gdLst/>
            <a:ahLst/>
            <a:cxnLst/>
            <a:rect r="r" b="b" t="t" l="l"/>
            <a:pathLst>
              <a:path h="719419" w="3862651">
                <a:moveTo>
                  <a:pt x="0" y="0"/>
                </a:moveTo>
                <a:lnTo>
                  <a:pt x="3862650" y="0"/>
                </a:lnTo>
                <a:lnTo>
                  <a:pt x="3862650" y="719418"/>
                </a:lnTo>
                <a:lnTo>
                  <a:pt x="0" y="719418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42" id="42"/>
          <p:cNvSpPr/>
          <p:nvPr/>
        </p:nvSpPr>
        <p:spPr>
          <a:xfrm flipH="false" flipV="false" rot="0">
            <a:off x="517436" y="3545082"/>
            <a:ext cx="3862651" cy="719419"/>
          </a:xfrm>
          <a:custGeom>
            <a:avLst/>
            <a:gdLst/>
            <a:ahLst/>
            <a:cxnLst/>
            <a:rect r="r" b="b" t="t" l="l"/>
            <a:pathLst>
              <a:path h="719419" w="3862651">
                <a:moveTo>
                  <a:pt x="0" y="0"/>
                </a:moveTo>
                <a:lnTo>
                  <a:pt x="3862650" y="0"/>
                </a:lnTo>
                <a:lnTo>
                  <a:pt x="3862650" y="719418"/>
                </a:lnTo>
                <a:lnTo>
                  <a:pt x="0" y="719418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43" id="43"/>
          <p:cNvSpPr/>
          <p:nvPr/>
        </p:nvSpPr>
        <p:spPr>
          <a:xfrm flipH="false" flipV="false" rot="0">
            <a:off x="517436" y="4514008"/>
            <a:ext cx="3862651" cy="719419"/>
          </a:xfrm>
          <a:custGeom>
            <a:avLst/>
            <a:gdLst/>
            <a:ahLst/>
            <a:cxnLst/>
            <a:rect r="r" b="b" t="t" l="l"/>
            <a:pathLst>
              <a:path h="719419" w="3862651">
                <a:moveTo>
                  <a:pt x="0" y="0"/>
                </a:moveTo>
                <a:lnTo>
                  <a:pt x="3862650" y="0"/>
                </a:lnTo>
                <a:lnTo>
                  <a:pt x="3862650" y="719418"/>
                </a:lnTo>
                <a:lnTo>
                  <a:pt x="0" y="719418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44" id="44"/>
          <p:cNvSpPr/>
          <p:nvPr/>
        </p:nvSpPr>
        <p:spPr>
          <a:xfrm flipH="false" flipV="false" rot="0">
            <a:off x="3859446" y="141605"/>
            <a:ext cx="573763" cy="382269"/>
          </a:xfrm>
          <a:custGeom>
            <a:avLst/>
            <a:gdLst/>
            <a:ahLst/>
            <a:cxnLst/>
            <a:rect r="r" b="b" t="t" l="l"/>
            <a:pathLst>
              <a:path h="382269" w="573763">
                <a:moveTo>
                  <a:pt x="0" y="0"/>
                </a:moveTo>
                <a:lnTo>
                  <a:pt x="573763" y="0"/>
                </a:lnTo>
                <a:lnTo>
                  <a:pt x="573763" y="382270"/>
                </a:lnTo>
                <a:lnTo>
                  <a:pt x="0" y="382270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 l="0" t="0" r="0" b="0"/>
            </a:stretch>
          </a:blipFill>
        </p:spPr>
      </p:sp>
    </p:spTree>
  </p:cSld>
  <p:clrMapOvr>
    <a:masterClrMapping/>
  </p:clrMapOvr>
</p:sld>
</file>

<file path=ppt/slides/slide4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6935490" y="57844"/>
            <a:ext cx="2351260" cy="784380"/>
          </a:xfrm>
          <a:custGeom>
            <a:avLst/>
            <a:gdLst/>
            <a:ahLst/>
            <a:cxnLst/>
            <a:rect r="r" b="b" t="t" l="l"/>
            <a:pathLst>
              <a:path h="784380" w="2351260">
                <a:moveTo>
                  <a:pt x="0" y="0"/>
                </a:moveTo>
                <a:lnTo>
                  <a:pt x="2351259" y="0"/>
                </a:lnTo>
                <a:lnTo>
                  <a:pt x="2351259" y="784380"/>
                </a:lnTo>
                <a:lnTo>
                  <a:pt x="0" y="78438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131" t="0" r="-131" b="0"/>
            </a:stretch>
          </a:blipFill>
        </p:spPr>
      </p:sp>
      <p:grpSp>
        <p:nvGrpSpPr>
          <p:cNvPr name="Group 3" id="3"/>
          <p:cNvGrpSpPr/>
          <p:nvPr/>
        </p:nvGrpSpPr>
        <p:grpSpPr>
          <a:xfrm rot="0">
            <a:off x="2068309" y="138299"/>
            <a:ext cx="619967" cy="597386"/>
            <a:chOff x="0" y="0"/>
            <a:chExt cx="594042" cy="572406"/>
          </a:xfrm>
        </p:grpSpPr>
        <p:sp>
          <p:nvSpPr>
            <p:cNvPr name="Freeform 4" id="4"/>
            <p:cNvSpPr/>
            <p:nvPr/>
          </p:nvSpPr>
          <p:spPr>
            <a:xfrm flipH="false" flipV="false" rot="0">
              <a:off x="0" y="0"/>
              <a:ext cx="594042" cy="572406"/>
            </a:xfrm>
            <a:custGeom>
              <a:avLst/>
              <a:gdLst/>
              <a:ahLst/>
              <a:cxnLst/>
              <a:rect r="r" b="b" t="t" l="l"/>
              <a:pathLst>
                <a:path h="572406" w="594042">
                  <a:moveTo>
                    <a:pt x="149852" y="0"/>
                  </a:moveTo>
                  <a:lnTo>
                    <a:pt x="444190" y="0"/>
                  </a:lnTo>
                  <a:cubicBezTo>
                    <a:pt x="483933" y="0"/>
                    <a:pt x="522049" y="15788"/>
                    <a:pt x="550151" y="43891"/>
                  </a:cubicBezTo>
                  <a:cubicBezTo>
                    <a:pt x="578254" y="71993"/>
                    <a:pt x="594042" y="110109"/>
                    <a:pt x="594042" y="149852"/>
                  </a:cubicBezTo>
                  <a:lnTo>
                    <a:pt x="594042" y="422554"/>
                  </a:lnTo>
                  <a:cubicBezTo>
                    <a:pt x="594042" y="505315"/>
                    <a:pt x="526951" y="572406"/>
                    <a:pt x="444190" y="572406"/>
                  </a:cubicBezTo>
                  <a:lnTo>
                    <a:pt x="149852" y="572406"/>
                  </a:lnTo>
                  <a:cubicBezTo>
                    <a:pt x="67091" y="572406"/>
                    <a:pt x="0" y="505315"/>
                    <a:pt x="0" y="422554"/>
                  </a:cubicBezTo>
                  <a:lnTo>
                    <a:pt x="0" y="149852"/>
                  </a:lnTo>
                  <a:cubicBezTo>
                    <a:pt x="0" y="67091"/>
                    <a:pt x="67091" y="0"/>
                    <a:pt x="149852" y="0"/>
                  </a:cubicBezTo>
                  <a:close/>
                </a:path>
              </a:pathLst>
            </a:custGeom>
            <a:ln w="19050" cap="sq">
              <a:solidFill>
                <a:srgbClr val="003B64"/>
              </a:solidFill>
              <a:prstDash val="solid"/>
              <a:miter/>
            </a:ln>
          </p:spPr>
        </p:sp>
        <p:sp>
          <p:nvSpPr>
            <p:cNvPr name="TextBox 5" id="5"/>
            <p:cNvSpPr txBox="true"/>
            <p:nvPr/>
          </p:nvSpPr>
          <p:spPr>
            <a:xfrm>
              <a:off x="0" y="-123825"/>
              <a:ext cx="594042" cy="696231"/>
            </a:xfrm>
            <a:prstGeom prst="rect">
              <a:avLst/>
            </a:prstGeom>
          </p:spPr>
          <p:txBody>
            <a:bodyPr anchor="ctr" rtlCol="false" tIns="22988" lIns="22988" bIns="22988" rIns="22988"/>
            <a:lstStyle/>
            <a:p>
              <a:pPr algn="ctr">
                <a:lnSpc>
                  <a:spcPts val="1646"/>
                </a:lnSpc>
              </a:pPr>
            </a:p>
          </p:txBody>
        </p:sp>
      </p:grpSp>
      <p:sp>
        <p:nvSpPr>
          <p:cNvPr name="Freeform 6" id="6"/>
          <p:cNvSpPr/>
          <p:nvPr/>
        </p:nvSpPr>
        <p:spPr>
          <a:xfrm flipH="false" flipV="false" rot="0">
            <a:off x="2201485" y="205951"/>
            <a:ext cx="309294" cy="263044"/>
          </a:xfrm>
          <a:custGeom>
            <a:avLst/>
            <a:gdLst/>
            <a:ahLst/>
            <a:cxnLst/>
            <a:rect r="r" b="b" t="t" l="l"/>
            <a:pathLst>
              <a:path h="263044" w="309294">
                <a:moveTo>
                  <a:pt x="0" y="0"/>
                </a:moveTo>
                <a:lnTo>
                  <a:pt x="309294" y="0"/>
                </a:lnTo>
                <a:lnTo>
                  <a:pt x="309294" y="263044"/>
                </a:lnTo>
                <a:lnTo>
                  <a:pt x="0" y="263044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-75264" t="-473821" r="-389676" b="-90449"/>
            </a:stretch>
          </a:blipFill>
        </p:spPr>
      </p:sp>
      <p:sp>
        <p:nvSpPr>
          <p:cNvPr name="TextBox 7" id="7"/>
          <p:cNvSpPr txBox="true"/>
          <p:nvPr/>
        </p:nvSpPr>
        <p:spPr>
          <a:xfrm rot="0">
            <a:off x="2126268" y="488045"/>
            <a:ext cx="528775" cy="21486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585"/>
              </a:lnSpc>
            </a:pPr>
            <a:r>
              <a:rPr lang="en-US" sz="579" spc="20">
                <a:solidFill>
                  <a:srgbClr val="003B64"/>
                </a:solidFill>
                <a:latin typeface="Prompt"/>
                <a:ea typeface="Prompt"/>
                <a:cs typeface="Prompt"/>
                <a:sym typeface="Prompt"/>
              </a:rPr>
              <a:t>Well-being </a:t>
            </a:r>
          </a:p>
          <a:p>
            <a:pPr algn="ctr">
              <a:lnSpc>
                <a:spcPts val="585"/>
              </a:lnSpc>
            </a:pPr>
            <a:r>
              <a:rPr lang="en-US" sz="579" spc="20">
                <a:solidFill>
                  <a:srgbClr val="003B64"/>
                </a:solidFill>
                <a:latin typeface="Prompt"/>
                <a:ea typeface="Prompt"/>
                <a:cs typeface="Prompt"/>
                <a:sym typeface="Prompt"/>
              </a:rPr>
              <a:t>&amp; social </a:t>
            </a:r>
          </a:p>
          <a:p>
            <a:pPr algn="ctr">
              <a:lnSpc>
                <a:spcPts val="585"/>
              </a:lnSpc>
            </a:pPr>
            <a:r>
              <a:rPr lang="en-US" sz="579" spc="20">
                <a:solidFill>
                  <a:srgbClr val="003B64"/>
                </a:solidFill>
                <a:latin typeface="Prompt"/>
                <a:ea typeface="Prompt"/>
                <a:cs typeface="Prompt"/>
                <a:sym typeface="Prompt"/>
              </a:rPr>
              <a:t>responsibility</a:t>
            </a:r>
            <a:r>
              <a:rPr lang="en-US" sz="579" spc="20">
                <a:solidFill>
                  <a:srgbClr val="000000"/>
                </a:solidFill>
                <a:latin typeface="Prompt"/>
                <a:ea typeface="Prompt"/>
                <a:cs typeface="Prompt"/>
                <a:sym typeface="Prompt"/>
              </a:rPr>
              <a:t> </a:t>
            </a:r>
            <a:r>
              <a:rPr lang="en-US" b="true" sz="579" spc="20">
                <a:solidFill>
                  <a:srgbClr val="000000"/>
                </a:solidFill>
                <a:latin typeface="Prompt Bold"/>
                <a:ea typeface="Prompt Bold"/>
                <a:cs typeface="Prompt Bold"/>
                <a:sym typeface="Prompt Bold"/>
              </a:rPr>
              <a:t> </a:t>
            </a:r>
          </a:p>
        </p:txBody>
      </p:sp>
      <p:grpSp>
        <p:nvGrpSpPr>
          <p:cNvPr name="Group 8" id="8"/>
          <p:cNvGrpSpPr/>
          <p:nvPr/>
        </p:nvGrpSpPr>
        <p:grpSpPr>
          <a:xfrm rot="0">
            <a:off x="3836986" y="138299"/>
            <a:ext cx="619967" cy="597386"/>
            <a:chOff x="0" y="0"/>
            <a:chExt cx="594042" cy="572406"/>
          </a:xfrm>
        </p:grpSpPr>
        <p:sp>
          <p:nvSpPr>
            <p:cNvPr name="Freeform 9" id="9"/>
            <p:cNvSpPr/>
            <p:nvPr/>
          </p:nvSpPr>
          <p:spPr>
            <a:xfrm flipH="false" flipV="false" rot="0">
              <a:off x="0" y="0"/>
              <a:ext cx="594042" cy="572406"/>
            </a:xfrm>
            <a:custGeom>
              <a:avLst/>
              <a:gdLst/>
              <a:ahLst/>
              <a:cxnLst/>
              <a:rect r="r" b="b" t="t" l="l"/>
              <a:pathLst>
                <a:path h="572406" w="594042">
                  <a:moveTo>
                    <a:pt x="149852" y="0"/>
                  </a:moveTo>
                  <a:lnTo>
                    <a:pt x="444190" y="0"/>
                  </a:lnTo>
                  <a:cubicBezTo>
                    <a:pt x="483933" y="0"/>
                    <a:pt x="522049" y="15788"/>
                    <a:pt x="550151" y="43891"/>
                  </a:cubicBezTo>
                  <a:cubicBezTo>
                    <a:pt x="578254" y="71993"/>
                    <a:pt x="594042" y="110109"/>
                    <a:pt x="594042" y="149852"/>
                  </a:cubicBezTo>
                  <a:lnTo>
                    <a:pt x="594042" y="422554"/>
                  </a:lnTo>
                  <a:cubicBezTo>
                    <a:pt x="594042" y="505315"/>
                    <a:pt x="526951" y="572406"/>
                    <a:pt x="444190" y="572406"/>
                  </a:cubicBezTo>
                  <a:lnTo>
                    <a:pt x="149852" y="572406"/>
                  </a:lnTo>
                  <a:cubicBezTo>
                    <a:pt x="67091" y="572406"/>
                    <a:pt x="0" y="505315"/>
                    <a:pt x="0" y="422554"/>
                  </a:cubicBezTo>
                  <a:lnTo>
                    <a:pt x="0" y="149852"/>
                  </a:lnTo>
                  <a:cubicBezTo>
                    <a:pt x="0" y="67091"/>
                    <a:pt x="67091" y="0"/>
                    <a:pt x="149852" y="0"/>
                  </a:cubicBezTo>
                  <a:close/>
                </a:path>
              </a:pathLst>
            </a:custGeom>
            <a:ln w="19050" cap="sq">
              <a:solidFill>
                <a:srgbClr val="003B64"/>
              </a:solidFill>
              <a:prstDash val="solid"/>
              <a:miter/>
            </a:ln>
          </p:spPr>
        </p:sp>
        <p:sp>
          <p:nvSpPr>
            <p:cNvPr name="TextBox 10" id="10"/>
            <p:cNvSpPr txBox="true"/>
            <p:nvPr/>
          </p:nvSpPr>
          <p:spPr>
            <a:xfrm>
              <a:off x="0" y="-123825"/>
              <a:ext cx="594042" cy="696231"/>
            </a:xfrm>
            <a:prstGeom prst="rect">
              <a:avLst/>
            </a:prstGeom>
          </p:spPr>
          <p:txBody>
            <a:bodyPr anchor="ctr" rtlCol="false" tIns="22988" lIns="22988" bIns="22988" rIns="22988"/>
            <a:lstStyle/>
            <a:p>
              <a:pPr algn="ctr">
                <a:lnSpc>
                  <a:spcPts val="1646"/>
                </a:lnSpc>
              </a:pPr>
            </a:p>
          </p:txBody>
        </p:sp>
      </p:grpSp>
      <p:grpSp>
        <p:nvGrpSpPr>
          <p:cNvPr name="Group 11" id="11"/>
          <p:cNvGrpSpPr/>
          <p:nvPr/>
        </p:nvGrpSpPr>
        <p:grpSpPr>
          <a:xfrm rot="0">
            <a:off x="2966328" y="138299"/>
            <a:ext cx="619967" cy="597386"/>
            <a:chOff x="0" y="0"/>
            <a:chExt cx="594042" cy="572406"/>
          </a:xfrm>
        </p:grpSpPr>
        <p:sp>
          <p:nvSpPr>
            <p:cNvPr name="Freeform 12" id="12"/>
            <p:cNvSpPr/>
            <p:nvPr/>
          </p:nvSpPr>
          <p:spPr>
            <a:xfrm flipH="false" flipV="false" rot="0">
              <a:off x="0" y="0"/>
              <a:ext cx="594042" cy="572406"/>
            </a:xfrm>
            <a:custGeom>
              <a:avLst/>
              <a:gdLst/>
              <a:ahLst/>
              <a:cxnLst/>
              <a:rect r="r" b="b" t="t" l="l"/>
              <a:pathLst>
                <a:path h="572406" w="594042">
                  <a:moveTo>
                    <a:pt x="149852" y="0"/>
                  </a:moveTo>
                  <a:lnTo>
                    <a:pt x="444190" y="0"/>
                  </a:lnTo>
                  <a:cubicBezTo>
                    <a:pt x="483933" y="0"/>
                    <a:pt x="522049" y="15788"/>
                    <a:pt x="550151" y="43891"/>
                  </a:cubicBezTo>
                  <a:cubicBezTo>
                    <a:pt x="578254" y="71993"/>
                    <a:pt x="594042" y="110109"/>
                    <a:pt x="594042" y="149852"/>
                  </a:cubicBezTo>
                  <a:lnTo>
                    <a:pt x="594042" y="422554"/>
                  </a:lnTo>
                  <a:cubicBezTo>
                    <a:pt x="594042" y="505315"/>
                    <a:pt x="526951" y="572406"/>
                    <a:pt x="444190" y="572406"/>
                  </a:cubicBezTo>
                  <a:lnTo>
                    <a:pt x="149852" y="572406"/>
                  </a:lnTo>
                  <a:cubicBezTo>
                    <a:pt x="67091" y="572406"/>
                    <a:pt x="0" y="505315"/>
                    <a:pt x="0" y="422554"/>
                  </a:cubicBezTo>
                  <a:lnTo>
                    <a:pt x="0" y="149852"/>
                  </a:lnTo>
                  <a:cubicBezTo>
                    <a:pt x="0" y="67091"/>
                    <a:pt x="67091" y="0"/>
                    <a:pt x="149852" y="0"/>
                  </a:cubicBezTo>
                  <a:close/>
                </a:path>
              </a:pathLst>
            </a:custGeom>
            <a:ln w="19050" cap="sq">
              <a:solidFill>
                <a:srgbClr val="003B64"/>
              </a:solidFill>
              <a:prstDash val="solid"/>
              <a:miter/>
            </a:ln>
          </p:spPr>
        </p:sp>
        <p:sp>
          <p:nvSpPr>
            <p:cNvPr name="TextBox 13" id="13"/>
            <p:cNvSpPr txBox="true"/>
            <p:nvPr/>
          </p:nvSpPr>
          <p:spPr>
            <a:xfrm>
              <a:off x="0" y="-123825"/>
              <a:ext cx="594042" cy="696231"/>
            </a:xfrm>
            <a:prstGeom prst="rect">
              <a:avLst/>
            </a:prstGeom>
          </p:spPr>
          <p:txBody>
            <a:bodyPr anchor="ctr" rtlCol="false" tIns="22988" lIns="22988" bIns="22988" rIns="22988"/>
            <a:lstStyle/>
            <a:p>
              <a:pPr algn="ctr">
                <a:lnSpc>
                  <a:spcPts val="1646"/>
                </a:lnSpc>
              </a:pPr>
            </a:p>
          </p:txBody>
        </p:sp>
      </p:grpSp>
      <p:sp>
        <p:nvSpPr>
          <p:cNvPr name="Freeform 14" id="14"/>
          <p:cNvSpPr/>
          <p:nvPr/>
        </p:nvSpPr>
        <p:spPr>
          <a:xfrm flipH="false" flipV="false" rot="0">
            <a:off x="3112906" y="184334"/>
            <a:ext cx="371372" cy="339540"/>
          </a:xfrm>
          <a:custGeom>
            <a:avLst/>
            <a:gdLst/>
            <a:ahLst/>
            <a:cxnLst/>
            <a:rect r="r" b="b" t="t" l="l"/>
            <a:pathLst>
              <a:path h="339540" w="371372">
                <a:moveTo>
                  <a:pt x="0" y="0"/>
                </a:moveTo>
                <a:lnTo>
                  <a:pt x="371372" y="0"/>
                </a:lnTo>
                <a:lnTo>
                  <a:pt x="371372" y="339541"/>
                </a:lnTo>
                <a:lnTo>
                  <a:pt x="0" y="339541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-408263" t="-459811" r="-81812" b="-85584"/>
            </a:stretch>
          </a:blipFill>
        </p:spPr>
      </p:sp>
      <p:grpSp>
        <p:nvGrpSpPr>
          <p:cNvPr name="Group 15" id="15"/>
          <p:cNvGrpSpPr/>
          <p:nvPr/>
        </p:nvGrpSpPr>
        <p:grpSpPr>
          <a:xfrm rot="0">
            <a:off x="4718959" y="129674"/>
            <a:ext cx="619967" cy="597386"/>
            <a:chOff x="0" y="0"/>
            <a:chExt cx="594042" cy="572406"/>
          </a:xfrm>
        </p:grpSpPr>
        <p:sp>
          <p:nvSpPr>
            <p:cNvPr name="Freeform 16" id="16"/>
            <p:cNvSpPr/>
            <p:nvPr/>
          </p:nvSpPr>
          <p:spPr>
            <a:xfrm flipH="false" flipV="false" rot="0">
              <a:off x="0" y="0"/>
              <a:ext cx="594042" cy="572406"/>
            </a:xfrm>
            <a:custGeom>
              <a:avLst/>
              <a:gdLst/>
              <a:ahLst/>
              <a:cxnLst/>
              <a:rect r="r" b="b" t="t" l="l"/>
              <a:pathLst>
                <a:path h="572406" w="594042">
                  <a:moveTo>
                    <a:pt x="149852" y="0"/>
                  </a:moveTo>
                  <a:lnTo>
                    <a:pt x="444190" y="0"/>
                  </a:lnTo>
                  <a:cubicBezTo>
                    <a:pt x="483933" y="0"/>
                    <a:pt x="522049" y="15788"/>
                    <a:pt x="550151" y="43891"/>
                  </a:cubicBezTo>
                  <a:cubicBezTo>
                    <a:pt x="578254" y="71993"/>
                    <a:pt x="594042" y="110109"/>
                    <a:pt x="594042" y="149852"/>
                  </a:cubicBezTo>
                  <a:lnTo>
                    <a:pt x="594042" y="422554"/>
                  </a:lnTo>
                  <a:cubicBezTo>
                    <a:pt x="594042" y="505315"/>
                    <a:pt x="526951" y="572406"/>
                    <a:pt x="444190" y="572406"/>
                  </a:cubicBezTo>
                  <a:lnTo>
                    <a:pt x="149852" y="572406"/>
                  </a:lnTo>
                  <a:cubicBezTo>
                    <a:pt x="67091" y="572406"/>
                    <a:pt x="0" y="505315"/>
                    <a:pt x="0" y="422554"/>
                  </a:cubicBezTo>
                  <a:lnTo>
                    <a:pt x="0" y="149852"/>
                  </a:lnTo>
                  <a:cubicBezTo>
                    <a:pt x="0" y="67091"/>
                    <a:pt x="67091" y="0"/>
                    <a:pt x="149852" y="0"/>
                  </a:cubicBezTo>
                  <a:close/>
                </a:path>
              </a:pathLst>
            </a:custGeom>
            <a:ln w="19050" cap="sq">
              <a:solidFill>
                <a:srgbClr val="003B64"/>
              </a:solidFill>
              <a:prstDash val="solid"/>
              <a:miter/>
            </a:ln>
          </p:spPr>
        </p:sp>
        <p:sp>
          <p:nvSpPr>
            <p:cNvPr name="TextBox 17" id="17"/>
            <p:cNvSpPr txBox="true"/>
            <p:nvPr/>
          </p:nvSpPr>
          <p:spPr>
            <a:xfrm>
              <a:off x="0" y="-123825"/>
              <a:ext cx="594042" cy="696231"/>
            </a:xfrm>
            <a:prstGeom prst="rect">
              <a:avLst/>
            </a:prstGeom>
          </p:spPr>
          <p:txBody>
            <a:bodyPr anchor="ctr" rtlCol="false" tIns="22988" lIns="22988" bIns="22988" rIns="22988"/>
            <a:lstStyle/>
            <a:p>
              <a:pPr algn="ctr">
                <a:lnSpc>
                  <a:spcPts val="1646"/>
                </a:lnSpc>
              </a:pPr>
            </a:p>
          </p:txBody>
        </p:sp>
      </p:grpSp>
      <p:grpSp>
        <p:nvGrpSpPr>
          <p:cNvPr name="Group 18" id="18"/>
          <p:cNvGrpSpPr/>
          <p:nvPr/>
        </p:nvGrpSpPr>
        <p:grpSpPr>
          <a:xfrm rot="0">
            <a:off x="6455725" y="129674"/>
            <a:ext cx="619967" cy="597386"/>
            <a:chOff x="0" y="0"/>
            <a:chExt cx="594042" cy="572406"/>
          </a:xfrm>
        </p:grpSpPr>
        <p:sp>
          <p:nvSpPr>
            <p:cNvPr name="Freeform 19" id="19"/>
            <p:cNvSpPr/>
            <p:nvPr/>
          </p:nvSpPr>
          <p:spPr>
            <a:xfrm flipH="false" flipV="false" rot="0">
              <a:off x="0" y="0"/>
              <a:ext cx="594042" cy="572406"/>
            </a:xfrm>
            <a:custGeom>
              <a:avLst/>
              <a:gdLst/>
              <a:ahLst/>
              <a:cxnLst/>
              <a:rect r="r" b="b" t="t" l="l"/>
              <a:pathLst>
                <a:path h="572406" w="594042">
                  <a:moveTo>
                    <a:pt x="149852" y="0"/>
                  </a:moveTo>
                  <a:lnTo>
                    <a:pt x="444190" y="0"/>
                  </a:lnTo>
                  <a:cubicBezTo>
                    <a:pt x="483933" y="0"/>
                    <a:pt x="522049" y="15788"/>
                    <a:pt x="550151" y="43891"/>
                  </a:cubicBezTo>
                  <a:cubicBezTo>
                    <a:pt x="578254" y="71993"/>
                    <a:pt x="594042" y="110109"/>
                    <a:pt x="594042" y="149852"/>
                  </a:cubicBezTo>
                  <a:lnTo>
                    <a:pt x="594042" y="422554"/>
                  </a:lnTo>
                  <a:cubicBezTo>
                    <a:pt x="594042" y="505315"/>
                    <a:pt x="526951" y="572406"/>
                    <a:pt x="444190" y="572406"/>
                  </a:cubicBezTo>
                  <a:lnTo>
                    <a:pt x="149852" y="572406"/>
                  </a:lnTo>
                  <a:cubicBezTo>
                    <a:pt x="67091" y="572406"/>
                    <a:pt x="0" y="505315"/>
                    <a:pt x="0" y="422554"/>
                  </a:cubicBezTo>
                  <a:lnTo>
                    <a:pt x="0" y="149852"/>
                  </a:lnTo>
                  <a:cubicBezTo>
                    <a:pt x="0" y="67091"/>
                    <a:pt x="67091" y="0"/>
                    <a:pt x="149852" y="0"/>
                  </a:cubicBezTo>
                  <a:close/>
                </a:path>
              </a:pathLst>
            </a:custGeom>
            <a:ln w="19050" cap="sq">
              <a:solidFill>
                <a:srgbClr val="003B64"/>
              </a:solidFill>
              <a:prstDash val="solid"/>
              <a:miter/>
            </a:ln>
          </p:spPr>
        </p:sp>
        <p:sp>
          <p:nvSpPr>
            <p:cNvPr name="TextBox 20" id="20"/>
            <p:cNvSpPr txBox="true"/>
            <p:nvPr/>
          </p:nvSpPr>
          <p:spPr>
            <a:xfrm>
              <a:off x="0" y="-123825"/>
              <a:ext cx="594042" cy="696231"/>
            </a:xfrm>
            <a:prstGeom prst="rect">
              <a:avLst/>
            </a:prstGeom>
          </p:spPr>
          <p:txBody>
            <a:bodyPr anchor="ctr" rtlCol="false" tIns="22988" lIns="22988" bIns="22988" rIns="22988"/>
            <a:lstStyle/>
            <a:p>
              <a:pPr algn="ctr">
                <a:lnSpc>
                  <a:spcPts val="1646"/>
                </a:lnSpc>
              </a:pPr>
            </a:p>
          </p:txBody>
        </p:sp>
      </p:grpSp>
      <p:grpSp>
        <p:nvGrpSpPr>
          <p:cNvPr name="Group 21" id="21"/>
          <p:cNvGrpSpPr/>
          <p:nvPr/>
        </p:nvGrpSpPr>
        <p:grpSpPr>
          <a:xfrm rot="0">
            <a:off x="5595584" y="129674"/>
            <a:ext cx="619967" cy="597386"/>
            <a:chOff x="0" y="0"/>
            <a:chExt cx="594042" cy="572406"/>
          </a:xfrm>
        </p:grpSpPr>
        <p:sp>
          <p:nvSpPr>
            <p:cNvPr name="Freeform 22" id="22"/>
            <p:cNvSpPr/>
            <p:nvPr/>
          </p:nvSpPr>
          <p:spPr>
            <a:xfrm flipH="false" flipV="false" rot="0">
              <a:off x="0" y="0"/>
              <a:ext cx="594042" cy="572406"/>
            </a:xfrm>
            <a:custGeom>
              <a:avLst/>
              <a:gdLst/>
              <a:ahLst/>
              <a:cxnLst/>
              <a:rect r="r" b="b" t="t" l="l"/>
              <a:pathLst>
                <a:path h="572406" w="594042">
                  <a:moveTo>
                    <a:pt x="149852" y="0"/>
                  </a:moveTo>
                  <a:lnTo>
                    <a:pt x="444190" y="0"/>
                  </a:lnTo>
                  <a:cubicBezTo>
                    <a:pt x="483933" y="0"/>
                    <a:pt x="522049" y="15788"/>
                    <a:pt x="550151" y="43891"/>
                  </a:cubicBezTo>
                  <a:cubicBezTo>
                    <a:pt x="578254" y="71993"/>
                    <a:pt x="594042" y="110109"/>
                    <a:pt x="594042" y="149852"/>
                  </a:cubicBezTo>
                  <a:lnTo>
                    <a:pt x="594042" y="422554"/>
                  </a:lnTo>
                  <a:cubicBezTo>
                    <a:pt x="594042" y="505315"/>
                    <a:pt x="526951" y="572406"/>
                    <a:pt x="444190" y="572406"/>
                  </a:cubicBezTo>
                  <a:lnTo>
                    <a:pt x="149852" y="572406"/>
                  </a:lnTo>
                  <a:cubicBezTo>
                    <a:pt x="67091" y="572406"/>
                    <a:pt x="0" y="505315"/>
                    <a:pt x="0" y="422554"/>
                  </a:cubicBezTo>
                  <a:lnTo>
                    <a:pt x="0" y="149852"/>
                  </a:lnTo>
                  <a:cubicBezTo>
                    <a:pt x="0" y="67091"/>
                    <a:pt x="67091" y="0"/>
                    <a:pt x="149852" y="0"/>
                  </a:cubicBezTo>
                  <a:close/>
                </a:path>
              </a:pathLst>
            </a:custGeom>
            <a:ln w="19050" cap="sq">
              <a:solidFill>
                <a:srgbClr val="003B64"/>
              </a:solidFill>
              <a:prstDash val="solid"/>
              <a:miter/>
            </a:ln>
          </p:spPr>
        </p:sp>
        <p:sp>
          <p:nvSpPr>
            <p:cNvPr name="TextBox 23" id="23"/>
            <p:cNvSpPr txBox="true"/>
            <p:nvPr/>
          </p:nvSpPr>
          <p:spPr>
            <a:xfrm>
              <a:off x="0" y="-123825"/>
              <a:ext cx="594042" cy="696231"/>
            </a:xfrm>
            <a:prstGeom prst="rect">
              <a:avLst/>
            </a:prstGeom>
          </p:spPr>
          <p:txBody>
            <a:bodyPr anchor="ctr" rtlCol="false" tIns="22988" lIns="22988" bIns="22988" rIns="22988"/>
            <a:lstStyle/>
            <a:p>
              <a:pPr algn="ctr">
                <a:lnSpc>
                  <a:spcPts val="1646"/>
                </a:lnSpc>
              </a:pPr>
            </a:p>
          </p:txBody>
        </p:sp>
      </p:grpSp>
      <p:sp>
        <p:nvSpPr>
          <p:cNvPr name="Freeform 24" id="24"/>
          <p:cNvSpPr/>
          <p:nvPr/>
        </p:nvSpPr>
        <p:spPr>
          <a:xfrm flipH="false" flipV="false" rot="0">
            <a:off x="5715799" y="177105"/>
            <a:ext cx="379538" cy="315224"/>
          </a:xfrm>
          <a:custGeom>
            <a:avLst/>
            <a:gdLst/>
            <a:ahLst/>
            <a:cxnLst/>
            <a:rect r="r" b="b" t="t" l="l"/>
            <a:pathLst>
              <a:path h="315224" w="379538">
                <a:moveTo>
                  <a:pt x="0" y="0"/>
                </a:moveTo>
                <a:lnTo>
                  <a:pt x="379537" y="0"/>
                </a:lnTo>
                <a:lnTo>
                  <a:pt x="379537" y="315225"/>
                </a:lnTo>
                <a:lnTo>
                  <a:pt x="0" y="315225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-216654" t="-65710" r="-214443" b="-473744"/>
            </a:stretch>
          </a:blipFill>
        </p:spPr>
      </p:sp>
      <p:sp>
        <p:nvSpPr>
          <p:cNvPr name="TextBox 25" id="25"/>
          <p:cNvSpPr txBox="true"/>
          <p:nvPr/>
        </p:nvSpPr>
        <p:spPr>
          <a:xfrm rot="0">
            <a:off x="3024287" y="533007"/>
            <a:ext cx="528775" cy="141553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585"/>
              </a:lnSpc>
            </a:pPr>
            <a:r>
              <a:rPr lang="en-US" sz="579" spc="20">
                <a:solidFill>
                  <a:srgbClr val="003B64"/>
                </a:solidFill>
                <a:latin typeface="Prompt"/>
                <a:ea typeface="Prompt"/>
                <a:cs typeface="Prompt"/>
                <a:sym typeface="Prompt"/>
              </a:rPr>
              <a:t>Eth</a:t>
            </a:r>
            <a:r>
              <a:rPr lang="en-US" sz="579" spc="20">
                <a:solidFill>
                  <a:srgbClr val="003B64"/>
                </a:solidFill>
                <a:latin typeface="Prompt"/>
                <a:ea typeface="Prompt"/>
                <a:cs typeface="Prompt"/>
                <a:sym typeface="Prompt"/>
              </a:rPr>
              <a:t>ical integrity</a:t>
            </a:r>
          </a:p>
        </p:txBody>
      </p:sp>
      <p:sp>
        <p:nvSpPr>
          <p:cNvPr name="TextBox 26" id="26"/>
          <p:cNvSpPr txBox="true"/>
          <p:nvPr/>
        </p:nvSpPr>
        <p:spPr>
          <a:xfrm rot="0">
            <a:off x="3894945" y="469084"/>
            <a:ext cx="528775" cy="21486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585"/>
              </a:lnSpc>
            </a:pPr>
            <a:r>
              <a:rPr lang="en-US" sz="579" spc="20">
                <a:solidFill>
                  <a:srgbClr val="003B64"/>
                </a:solidFill>
                <a:latin typeface="Prompt"/>
                <a:ea typeface="Prompt"/>
                <a:cs typeface="Prompt"/>
                <a:sym typeface="Prompt"/>
              </a:rPr>
              <a:t>Customer </a:t>
            </a:r>
          </a:p>
          <a:p>
            <a:pPr algn="ctr">
              <a:lnSpc>
                <a:spcPts val="585"/>
              </a:lnSpc>
            </a:pPr>
            <a:r>
              <a:rPr lang="en-US" sz="579" spc="20">
                <a:solidFill>
                  <a:srgbClr val="003B64"/>
                </a:solidFill>
                <a:latin typeface="Prompt"/>
                <a:ea typeface="Prompt"/>
                <a:cs typeface="Prompt"/>
                <a:sym typeface="Prompt"/>
              </a:rPr>
              <a:t>&amp; </a:t>
            </a:r>
            <a:r>
              <a:rPr lang="en-US" sz="579" spc="20">
                <a:solidFill>
                  <a:srgbClr val="003B64"/>
                </a:solidFill>
                <a:latin typeface="Prompt"/>
                <a:ea typeface="Prompt"/>
                <a:cs typeface="Prompt"/>
                <a:sym typeface="Prompt"/>
              </a:rPr>
              <a:t>learner centered</a:t>
            </a:r>
          </a:p>
        </p:txBody>
      </p:sp>
      <p:sp>
        <p:nvSpPr>
          <p:cNvPr name="TextBox 27" id="27"/>
          <p:cNvSpPr txBox="true"/>
          <p:nvPr/>
        </p:nvSpPr>
        <p:spPr>
          <a:xfrm rot="0">
            <a:off x="4776918" y="479420"/>
            <a:ext cx="528775" cy="21486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585"/>
              </a:lnSpc>
            </a:pPr>
            <a:r>
              <a:rPr lang="en-US" sz="579" spc="20">
                <a:solidFill>
                  <a:srgbClr val="003B64"/>
                </a:solidFill>
                <a:latin typeface="Prompt"/>
                <a:ea typeface="Prompt"/>
                <a:cs typeface="Prompt"/>
                <a:sym typeface="Prompt"/>
              </a:rPr>
              <a:t>Achi</a:t>
            </a:r>
            <a:r>
              <a:rPr lang="en-US" sz="579" spc="20">
                <a:solidFill>
                  <a:srgbClr val="003B64"/>
                </a:solidFill>
                <a:latin typeface="Prompt"/>
                <a:ea typeface="Prompt"/>
                <a:cs typeface="Prompt"/>
                <a:sym typeface="Prompt"/>
              </a:rPr>
              <a:t>evement driven</a:t>
            </a:r>
          </a:p>
          <a:p>
            <a:pPr algn="ctr">
              <a:lnSpc>
                <a:spcPts val="585"/>
              </a:lnSpc>
            </a:pPr>
            <a:r>
              <a:rPr lang="en-US" sz="579" spc="20">
                <a:solidFill>
                  <a:srgbClr val="003B64"/>
                </a:solidFill>
                <a:latin typeface="Prompt"/>
                <a:ea typeface="Prompt"/>
                <a:cs typeface="Prompt"/>
                <a:sym typeface="Prompt"/>
              </a:rPr>
              <a:t>&amp; innovation</a:t>
            </a:r>
          </a:p>
        </p:txBody>
      </p:sp>
      <p:sp>
        <p:nvSpPr>
          <p:cNvPr name="TextBox 28" id="28"/>
          <p:cNvSpPr txBox="true"/>
          <p:nvPr/>
        </p:nvSpPr>
        <p:spPr>
          <a:xfrm rot="0">
            <a:off x="5653543" y="524382"/>
            <a:ext cx="528775" cy="141553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585"/>
              </a:lnSpc>
            </a:pPr>
            <a:r>
              <a:rPr lang="en-US" sz="579" spc="20">
                <a:solidFill>
                  <a:srgbClr val="003B64"/>
                </a:solidFill>
                <a:latin typeface="Prompt"/>
                <a:ea typeface="Prompt"/>
                <a:cs typeface="Prompt"/>
                <a:sym typeface="Prompt"/>
              </a:rPr>
              <a:t>Respe</a:t>
            </a:r>
            <a:r>
              <a:rPr lang="en-US" sz="579" spc="20">
                <a:solidFill>
                  <a:srgbClr val="003B64"/>
                </a:solidFill>
                <a:latin typeface="Prompt"/>
                <a:ea typeface="Prompt"/>
                <a:cs typeface="Prompt"/>
                <a:sym typeface="Prompt"/>
              </a:rPr>
              <a:t>ct </a:t>
            </a:r>
          </a:p>
          <a:p>
            <a:pPr algn="ctr">
              <a:lnSpc>
                <a:spcPts val="585"/>
              </a:lnSpc>
            </a:pPr>
            <a:r>
              <a:rPr lang="en-US" sz="579" spc="20">
                <a:solidFill>
                  <a:srgbClr val="003B64"/>
                </a:solidFill>
                <a:latin typeface="Prompt"/>
                <a:ea typeface="Prompt"/>
                <a:cs typeface="Prompt"/>
                <a:sym typeface="Prompt"/>
              </a:rPr>
              <a:t>&amp; diversity</a:t>
            </a:r>
          </a:p>
        </p:txBody>
      </p:sp>
      <p:sp>
        <p:nvSpPr>
          <p:cNvPr name="TextBox 29" id="29"/>
          <p:cNvSpPr txBox="true"/>
          <p:nvPr/>
        </p:nvSpPr>
        <p:spPr>
          <a:xfrm rot="0">
            <a:off x="6513684" y="460459"/>
            <a:ext cx="528775" cy="21486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585"/>
              </a:lnSpc>
            </a:pPr>
            <a:r>
              <a:rPr lang="en-US" sz="579" spc="20">
                <a:solidFill>
                  <a:srgbClr val="003B64"/>
                </a:solidFill>
                <a:latin typeface="Prompt"/>
                <a:ea typeface="Prompt"/>
                <a:cs typeface="Prompt"/>
                <a:sym typeface="Prompt"/>
              </a:rPr>
              <a:t>Evolutionary </a:t>
            </a:r>
            <a:r>
              <a:rPr lang="en-US" sz="579" spc="20">
                <a:solidFill>
                  <a:srgbClr val="003B64"/>
                </a:solidFill>
                <a:latin typeface="Prompt"/>
                <a:ea typeface="Prompt"/>
                <a:cs typeface="Prompt"/>
                <a:sym typeface="Prompt"/>
              </a:rPr>
              <a:t>learning </a:t>
            </a:r>
          </a:p>
          <a:p>
            <a:pPr algn="ctr">
              <a:lnSpc>
                <a:spcPts val="585"/>
              </a:lnSpc>
            </a:pPr>
            <a:r>
              <a:rPr lang="en-US" sz="579" spc="20">
                <a:solidFill>
                  <a:srgbClr val="003B64"/>
                </a:solidFill>
                <a:latin typeface="Prompt"/>
                <a:ea typeface="Prompt"/>
                <a:cs typeface="Prompt"/>
                <a:sym typeface="Prompt"/>
              </a:rPr>
              <a:t>&amp; growth</a:t>
            </a:r>
          </a:p>
        </p:txBody>
      </p:sp>
      <p:sp>
        <p:nvSpPr>
          <p:cNvPr name="Freeform 30" id="30"/>
          <p:cNvSpPr/>
          <p:nvPr/>
        </p:nvSpPr>
        <p:spPr>
          <a:xfrm flipH="false" flipV="false" rot="0">
            <a:off x="4859160" y="158552"/>
            <a:ext cx="339564" cy="343110"/>
          </a:xfrm>
          <a:custGeom>
            <a:avLst/>
            <a:gdLst/>
            <a:ahLst/>
            <a:cxnLst/>
            <a:rect r="r" b="b" t="t" l="l"/>
            <a:pathLst>
              <a:path h="343110" w="339564">
                <a:moveTo>
                  <a:pt x="0" y="0"/>
                </a:moveTo>
                <a:lnTo>
                  <a:pt x="339564" y="0"/>
                </a:lnTo>
                <a:lnTo>
                  <a:pt x="339564" y="343110"/>
                </a:lnTo>
                <a:lnTo>
                  <a:pt x="0" y="34311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-79787" t="-239754" r="-409983" b="-243920"/>
            </a:stretch>
          </a:blipFill>
        </p:spPr>
      </p:sp>
      <p:sp>
        <p:nvSpPr>
          <p:cNvPr name="Freeform 31" id="31"/>
          <p:cNvSpPr/>
          <p:nvPr/>
        </p:nvSpPr>
        <p:spPr>
          <a:xfrm flipH="false" flipV="false" rot="0">
            <a:off x="6625867" y="129674"/>
            <a:ext cx="309623" cy="330497"/>
          </a:xfrm>
          <a:custGeom>
            <a:avLst/>
            <a:gdLst/>
            <a:ahLst/>
            <a:cxnLst/>
            <a:rect r="r" b="b" t="t" l="l"/>
            <a:pathLst>
              <a:path h="330497" w="309623">
                <a:moveTo>
                  <a:pt x="0" y="0"/>
                </a:moveTo>
                <a:lnTo>
                  <a:pt x="309623" y="0"/>
                </a:lnTo>
                <a:lnTo>
                  <a:pt x="309623" y="330496"/>
                </a:lnTo>
                <a:lnTo>
                  <a:pt x="0" y="330496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-410107" t="-55610" r="-86992" b="-403778"/>
            </a:stretch>
          </a:blipFill>
        </p:spPr>
      </p:sp>
      <p:sp>
        <p:nvSpPr>
          <p:cNvPr name="TextBox 32" id="32"/>
          <p:cNvSpPr txBox="true"/>
          <p:nvPr/>
        </p:nvSpPr>
        <p:spPr>
          <a:xfrm rot="0">
            <a:off x="169730" y="320377"/>
            <a:ext cx="1650928" cy="45973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795"/>
              </a:lnSpc>
              <a:spcBef>
                <a:spcPct val="0"/>
              </a:spcBef>
            </a:pPr>
            <a:r>
              <a:rPr lang="en-US" b="true" sz="2711" spc="94">
                <a:solidFill>
                  <a:srgbClr val="E68A10"/>
                </a:solidFill>
                <a:latin typeface="Prompt Bold"/>
                <a:ea typeface="Prompt Bold"/>
                <a:cs typeface="Prompt Bold"/>
                <a:sym typeface="Prompt Bold"/>
              </a:rPr>
              <a:t>WE CARE</a:t>
            </a:r>
          </a:p>
        </p:txBody>
      </p:sp>
      <p:sp>
        <p:nvSpPr>
          <p:cNvPr name="TextBox 33" id="33"/>
          <p:cNvSpPr txBox="true"/>
          <p:nvPr/>
        </p:nvSpPr>
        <p:spPr>
          <a:xfrm rot="0">
            <a:off x="169730" y="109724"/>
            <a:ext cx="1403630" cy="320553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687"/>
              </a:lnSpc>
              <a:spcBef>
                <a:spcPct val="0"/>
              </a:spcBef>
            </a:pPr>
            <a:r>
              <a:rPr lang="en-US" b="true" sz="1919" spc="67">
                <a:solidFill>
                  <a:srgbClr val="003B64"/>
                </a:solidFill>
                <a:latin typeface="Prompt Bold"/>
                <a:ea typeface="Prompt Bold"/>
                <a:cs typeface="Prompt Bold"/>
                <a:sym typeface="Prompt Bold"/>
              </a:rPr>
              <a:t>Core Value</a:t>
            </a:r>
          </a:p>
        </p:txBody>
      </p:sp>
      <p:sp>
        <p:nvSpPr>
          <p:cNvPr name="AutoShape 34" id="34"/>
          <p:cNvSpPr/>
          <p:nvPr/>
        </p:nvSpPr>
        <p:spPr>
          <a:xfrm>
            <a:off x="-384157" y="847207"/>
            <a:ext cx="10437079" cy="0"/>
          </a:xfrm>
          <a:prstGeom prst="line">
            <a:avLst/>
          </a:prstGeom>
          <a:ln cap="flat" w="19050">
            <a:solidFill>
              <a:srgbClr val="143B6D"/>
            </a:solidFill>
            <a:prstDash val="solid"/>
            <a:headEnd type="none" len="sm" w="sm"/>
            <a:tailEnd type="none" len="sm" w="sm"/>
          </a:ln>
        </p:spPr>
      </p:sp>
      <p:sp>
        <p:nvSpPr>
          <p:cNvPr name="Freeform 35" id="35"/>
          <p:cNvSpPr/>
          <p:nvPr/>
        </p:nvSpPr>
        <p:spPr>
          <a:xfrm flipH="false" flipV="false" rot="0">
            <a:off x="0" y="6290767"/>
            <a:ext cx="10218950" cy="717724"/>
          </a:xfrm>
          <a:custGeom>
            <a:avLst/>
            <a:gdLst/>
            <a:ahLst/>
            <a:cxnLst/>
            <a:rect r="r" b="b" t="t" l="l"/>
            <a:pathLst>
              <a:path h="717724" w="10218950">
                <a:moveTo>
                  <a:pt x="0" y="0"/>
                </a:moveTo>
                <a:lnTo>
                  <a:pt x="10218950" y="0"/>
                </a:lnTo>
                <a:lnTo>
                  <a:pt x="10218950" y="717724"/>
                </a:lnTo>
                <a:lnTo>
                  <a:pt x="0" y="717724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0" t="-754948" r="0" b="-43824"/>
            </a:stretch>
          </a:blipFill>
        </p:spPr>
      </p:sp>
      <p:sp>
        <p:nvSpPr>
          <p:cNvPr name="Freeform 36" id="36"/>
          <p:cNvSpPr/>
          <p:nvPr/>
        </p:nvSpPr>
        <p:spPr>
          <a:xfrm flipH="false" flipV="false" rot="0">
            <a:off x="396786" y="2984325"/>
            <a:ext cx="2639618" cy="1887327"/>
          </a:xfrm>
          <a:custGeom>
            <a:avLst/>
            <a:gdLst/>
            <a:ahLst/>
            <a:cxnLst/>
            <a:rect r="r" b="b" t="t" l="l"/>
            <a:pathLst>
              <a:path h="1887327" w="2639618">
                <a:moveTo>
                  <a:pt x="0" y="0"/>
                </a:moveTo>
                <a:lnTo>
                  <a:pt x="2639618" y="0"/>
                </a:lnTo>
                <a:lnTo>
                  <a:pt x="2639618" y="1887326"/>
                </a:lnTo>
                <a:lnTo>
                  <a:pt x="0" y="1887326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alphaModFix amt="40000"/>
            </a:blip>
            <a:stretch>
              <a:fillRect l="0" t="0" r="0" b="0"/>
            </a:stretch>
          </a:blipFill>
        </p:spPr>
      </p:sp>
      <p:sp>
        <p:nvSpPr>
          <p:cNvPr name="Freeform 37" id="37"/>
          <p:cNvSpPr/>
          <p:nvPr/>
        </p:nvSpPr>
        <p:spPr>
          <a:xfrm flipH="false" flipV="false" rot="0">
            <a:off x="3327072" y="2984766"/>
            <a:ext cx="2639618" cy="1887327"/>
          </a:xfrm>
          <a:custGeom>
            <a:avLst/>
            <a:gdLst/>
            <a:ahLst/>
            <a:cxnLst/>
            <a:rect r="r" b="b" t="t" l="l"/>
            <a:pathLst>
              <a:path h="1887327" w="2639618">
                <a:moveTo>
                  <a:pt x="0" y="0"/>
                </a:moveTo>
                <a:lnTo>
                  <a:pt x="2639617" y="0"/>
                </a:lnTo>
                <a:lnTo>
                  <a:pt x="2639617" y="1887326"/>
                </a:lnTo>
                <a:lnTo>
                  <a:pt x="0" y="1887326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alphaModFix amt="40000"/>
            </a:blip>
            <a:stretch>
              <a:fillRect l="0" t="0" r="0" b="0"/>
            </a:stretch>
          </a:blipFill>
        </p:spPr>
      </p:sp>
      <p:sp>
        <p:nvSpPr>
          <p:cNvPr name="Freeform 38" id="38"/>
          <p:cNvSpPr/>
          <p:nvPr/>
        </p:nvSpPr>
        <p:spPr>
          <a:xfrm flipH="false" flipV="false" rot="0">
            <a:off x="6189424" y="2984766"/>
            <a:ext cx="2639618" cy="1887327"/>
          </a:xfrm>
          <a:custGeom>
            <a:avLst/>
            <a:gdLst/>
            <a:ahLst/>
            <a:cxnLst/>
            <a:rect r="r" b="b" t="t" l="l"/>
            <a:pathLst>
              <a:path h="1887327" w="2639618">
                <a:moveTo>
                  <a:pt x="0" y="0"/>
                </a:moveTo>
                <a:lnTo>
                  <a:pt x="2639617" y="0"/>
                </a:lnTo>
                <a:lnTo>
                  <a:pt x="2639617" y="1887326"/>
                </a:lnTo>
                <a:lnTo>
                  <a:pt x="0" y="1887326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alphaModFix amt="40000"/>
            </a:blip>
            <a:stretch>
              <a:fillRect l="0" t="0" r="0" b="0"/>
            </a:stretch>
          </a:blipFill>
        </p:spPr>
      </p:sp>
      <p:grpSp>
        <p:nvGrpSpPr>
          <p:cNvPr name="Group 39" id="39"/>
          <p:cNvGrpSpPr/>
          <p:nvPr/>
        </p:nvGrpSpPr>
        <p:grpSpPr>
          <a:xfrm rot="0">
            <a:off x="302699" y="2274965"/>
            <a:ext cx="2065257" cy="1284717"/>
            <a:chOff x="0" y="0"/>
            <a:chExt cx="1185167" cy="737247"/>
          </a:xfrm>
        </p:grpSpPr>
        <p:sp>
          <p:nvSpPr>
            <p:cNvPr name="Freeform 40" id="40"/>
            <p:cNvSpPr/>
            <p:nvPr/>
          </p:nvSpPr>
          <p:spPr>
            <a:xfrm flipH="false" flipV="false" rot="0">
              <a:off x="0" y="0"/>
              <a:ext cx="1185167" cy="737247"/>
            </a:xfrm>
            <a:custGeom>
              <a:avLst/>
              <a:gdLst/>
              <a:ahLst/>
              <a:cxnLst/>
              <a:rect r="r" b="b" t="t" l="l"/>
              <a:pathLst>
                <a:path h="737247" w="1185167">
                  <a:moveTo>
                    <a:pt x="93716" y="0"/>
                  </a:moveTo>
                  <a:lnTo>
                    <a:pt x="1091451" y="0"/>
                  </a:lnTo>
                  <a:cubicBezTo>
                    <a:pt x="1143209" y="0"/>
                    <a:pt x="1185167" y="41958"/>
                    <a:pt x="1185167" y="93716"/>
                  </a:cubicBezTo>
                  <a:lnTo>
                    <a:pt x="1185167" y="643531"/>
                  </a:lnTo>
                  <a:cubicBezTo>
                    <a:pt x="1185167" y="668386"/>
                    <a:pt x="1175294" y="692223"/>
                    <a:pt x="1157719" y="709798"/>
                  </a:cubicBezTo>
                  <a:cubicBezTo>
                    <a:pt x="1140143" y="727374"/>
                    <a:pt x="1116306" y="737247"/>
                    <a:pt x="1091451" y="737247"/>
                  </a:cubicBezTo>
                  <a:lnTo>
                    <a:pt x="93716" y="737247"/>
                  </a:lnTo>
                  <a:cubicBezTo>
                    <a:pt x="68861" y="737247"/>
                    <a:pt x="45024" y="727374"/>
                    <a:pt x="27449" y="709798"/>
                  </a:cubicBezTo>
                  <a:cubicBezTo>
                    <a:pt x="9874" y="692223"/>
                    <a:pt x="0" y="668386"/>
                    <a:pt x="0" y="643531"/>
                  </a:cubicBezTo>
                  <a:lnTo>
                    <a:pt x="0" y="93716"/>
                  </a:lnTo>
                  <a:cubicBezTo>
                    <a:pt x="0" y="68861"/>
                    <a:pt x="9874" y="45024"/>
                    <a:pt x="27449" y="27449"/>
                  </a:cubicBezTo>
                  <a:cubicBezTo>
                    <a:pt x="45024" y="9874"/>
                    <a:pt x="68861" y="0"/>
                    <a:pt x="93716" y="0"/>
                  </a:cubicBezTo>
                  <a:close/>
                </a:path>
              </a:pathLst>
            </a:custGeom>
            <a:solidFill>
              <a:srgbClr val="C2DDFF"/>
            </a:solidFill>
          </p:spPr>
        </p:sp>
        <p:sp>
          <p:nvSpPr>
            <p:cNvPr name="TextBox 41" id="41"/>
            <p:cNvSpPr txBox="true"/>
            <p:nvPr/>
          </p:nvSpPr>
          <p:spPr>
            <a:xfrm>
              <a:off x="0" y="-19050"/>
              <a:ext cx="1185167" cy="756297"/>
            </a:xfrm>
            <a:prstGeom prst="rect">
              <a:avLst/>
            </a:prstGeom>
          </p:spPr>
          <p:txBody>
            <a:bodyPr anchor="ctr" rtlCol="false" tIns="28620" lIns="28620" bIns="28620" rIns="28620"/>
            <a:lstStyle/>
            <a:p>
              <a:pPr algn="ctr">
                <a:lnSpc>
                  <a:spcPts val="1498"/>
                </a:lnSpc>
              </a:pPr>
            </a:p>
          </p:txBody>
        </p:sp>
      </p:grpSp>
      <p:grpSp>
        <p:nvGrpSpPr>
          <p:cNvPr name="Group 42" id="42"/>
          <p:cNvGrpSpPr/>
          <p:nvPr/>
        </p:nvGrpSpPr>
        <p:grpSpPr>
          <a:xfrm rot="0">
            <a:off x="3232985" y="2275406"/>
            <a:ext cx="2065257" cy="1284717"/>
            <a:chOff x="0" y="0"/>
            <a:chExt cx="1185167" cy="737247"/>
          </a:xfrm>
        </p:grpSpPr>
        <p:sp>
          <p:nvSpPr>
            <p:cNvPr name="Freeform 43" id="43"/>
            <p:cNvSpPr/>
            <p:nvPr/>
          </p:nvSpPr>
          <p:spPr>
            <a:xfrm flipH="false" flipV="false" rot="0">
              <a:off x="0" y="0"/>
              <a:ext cx="1185167" cy="737247"/>
            </a:xfrm>
            <a:custGeom>
              <a:avLst/>
              <a:gdLst/>
              <a:ahLst/>
              <a:cxnLst/>
              <a:rect r="r" b="b" t="t" l="l"/>
              <a:pathLst>
                <a:path h="737247" w="1185167">
                  <a:moveTo>
                    <a:pt x="93716" y="0"/>
                  </a:moveTo>
                  <a:lnTo>
                    <a:pt x="1091451" y="0"/>
                  </a:lnTo>
                  <a:cubicBezTo>
                    <a:pt x="1143209" y="0"/>
                    <a:pt x="1185167" y="41958"/>
                    <a:pt x="1185167" y="93716"/>
                  </a:cubicBezTo>
                  <a:lnTo>
                    <a:pt x="1185167" y="643531"/>
                  </a:lnTo>
                  <a:cubicBezTo>
                    <a:pt x="1185167" y="668386"/>
                    <a:pt x="1175294" y="692223"/>
                    <a:pt x="1157719" y="709798"/>
                  </a:cubicBezTo>
                  <a:cubicBezTo>
                    <a:pt x="1140143" y="727374"/>
                    <a:pt x="1116306" y="737247"/>
                    <a:pt x="1091451" y="737247"/>
                  </a:cubicBezTo>
                  <a:lnTo>
                    <a:pt x="93716" y="737247"/>
                  </a:lnTo>
                  <a:cubicBezTo>
                    <a:pt x="68861" y="737247"/>
                    <a:pt x="45024" y="727374"/>
                    <a:pt x="27449" y="709798"/>
                  </a:cubicBezTo>
                  <a:cubicBezTo>
                    <a:pt x="9874" y="692223"/>
                    <a:pt x="0" y="668386"/>
                    <a:pt x="0" y="643531"/>
                  </a:cubicBezTo>
                  <a:lnTo>
                    <a:pt x="0" y="93716"/>
                  </a:lnTo>
                  <a:cubicBezTo>
                    <a:pt x="0" y="68861"/>
                    <a:pt x="9874" y="45024"/>
                    <a:pt x="27449" y="27449"/>
                  </a:cubicBezTo>
                  <a:cubicBezTo>
                    <a:pt x="45024" y="9874"/>
                    <a:pt x="68861" y="0"/>
                    <a:pt x="93716" y="0"/>
                  </a:cubicBezTo>
                  <a:close/>
                </a:path>
              </a:pathLst>
            </a:custGeom>
            <a:solidFill>
              <a:srgbClr val="C2DDFF"/>
            </a:solidFill>
          </p:spPr>
        </p:sp>
        <p:sp>
          <p:nvSpPr>
            <p:cNvPr name="TextBox 44" id="44"/>
            <p:cNvSpPr txBox="true"/>
            <p:nvPr/>
          </p:nvSpPr>
          <p:spPr>
            <a:xfrm>
              <a:off x="0" y="-19050"/>
              <a:ext cx="1185167" cy="756297"/>
            </a:xfrm>
            <a:prstGeom prst="rect">
              <a:avLst/>
            </a:prstGeom>
          </p:spPr>
          <p:txBody>
            <a:bodyPr anchor="ctr" rtlCol="false" tIns="28620" lIns="28620" bIns="28620" rIns="28620"/>
            <a:lstStyle/>
            <a:p>
              <a:pPr algn="ctr">
                <a:lnSpc>
                  <a:spcPts val="1498"/>
                </a:lnSpc>
              </a:pPr>
            </a:p>
          </p:txBody>
        </p:sp>
      </p:grpSp>
      <p:grpSp>
        <p:nvGrpSpPr>
          <p:cNvPr name="Group 45" id="45"/>
          <p:cNvGrpSpPr/>
          <p:nvPr/>
        </p:nvGrpSpPr>
        <p:grpSpPr>
          <a:xfrm rot="0">
            <a:off x="6095336" y="2275406"/>
            <a:ext cx="2065257" cy="1284717"/>
            <a:chOff x="0" y="0"/>
            <a:chExt cx="1185167" cy="737247"/>
          </a:xfrm>
        </p:grpSpPr>
        <p:sp>
          <p:nvSpPr>
            <p:cNvPr name="Freeform 46" id="46"/>
            <p:cNvSpPr/>
            <p:nvPr/>
          </p:nvSpPr>
          <p:spPr>
            <a:xfrm flipH="false" flipV="false" rot="0">
              <a:off x="0" y="0"/>
              <a:ext cx="1185167" cy="737247"/>
            </a:xfrm>
            <a:custGeom>
              <a:avLst/>
              <a:gdLst/>
              <a:ahLst/>
              <a:cxnLst/>
              <a:rect r="r" b="b" t="t" l="l"/>
              <a:pathLst>
                <a:path h="737247" w="1185167">
                  <a:moveTo>
                    <a:pt x="93716" y="0"/>
                  </a:moveTo>
                  <a:lnTo>
                    <a:pt x="1091451" y="0"/>
                  </a:lnTo>
                  <a:cubicBezTo>
                    <a:pt x="1143209" y="0"/>
                    <a:pt x="1185167" y="41958"/>
                    <a:pt x="1185167" y="93716"/>
                  </a:cubicBezTo>
                  <a:lnTo>
                    <a:pt x="1185167" y="643531"/>
                  </a:lnTo>
                  <a:cubicBezTo>
                    <a:pt x="1185167" y="668386"/>
                    <a:pt x="1175294" y="692223"/>
                    <a:pt x="1157719" y="709798"/>
                  </a:cubicBezTo>
                  <a:cubicBezTo>
                    <a:pt x="1140143" y="727374"/>
                    <a:pt x="1116306" y="737247"/>
                    <a:pt x="1091451" y="737247"/>
                  </a:cubicBezTo>
                  <a:lnTo>
                    <a:pt x="93716" y="737247"/>
                  </a:lnTo>
                  <a:cubicBezTo>
                    <a:pt x="68861" y="737247"/>
                    <a:pt x="45024" y="727374"/>
                    <a:pt x="27449" y="709798"/>
                  </a:cubicBezTo>
                  <a:cubicBezTo>
                    <a:pt x="9874" y="692223"/>
                    <a:pt x="0" y="668386"/>
                    <a:pt x="0" y="643531"/>
                  </a:cubicBezTo>
                  <a:lnTo>
                    <a:pt x="0" y="93716"/>
                  </a:lnTo>
                  <a:cubicBezTo>
                    <a:pt x="0" y="68861"/>
                    <a:pt x="9874" y="45024"/>
                    <a:pt x="27449" y="27449"/>
                  </a:cubicBezTo>
                  <a:cubicBezTo>
                    <a:pt x="45024" y="9874"/>
                    <a:pt x="68861" y="0"/>
                    <a:pt x="93716" y="0"/>
                  </a:cubicBezTo>
                  <a:close/>
                </a:path>
              </a:pathLst>
            </a:custGeom>
            <a:solidFill>
              <a:srgbClr val="C2DDFF"/>
            </a:solidFill>
          </p:spPr>
        </p:sp>
        <p:sp>
          <p:nvSpPr>
            <p:cNvPr name="TextBox 47" id="47"/>
            <p:cNvSpPr txBox="true"/>
            <p:nvPr/>
          </p:nvSpPr>
          <p:spPr>
            <a:xfrm>
              <a:off x="0" y="-19050"/>
              <a:ext cx="1185167" cy="756297"/>
            </a:xfrm>
            <a:prstGeom prst="rect">
              <a:avLst/>
            </a:prstGeom>
          </p:spPr>
          <p:txBody>
            <a:bodyPr anchor="ctr" rtlCol="false" tIns="28620" lIns="28620" bIns="28620" rIns="28620"/>
            <a:lstStyle/>
            <a:p>
              <a:pPr algn="ctr">
                <a:lnSpc>
                  <a:spcPts val="1498"/>
                </a:lnSpc>
              </a:pPr>
            </a:p>
          </p:txBody>
        </p:sp>
      </p:grpSp>
      <p:sp>
        <p:nvSpPr>
          <p:cNvPr name="Freeform 48" id="48"/>
          <p:cNvSpPr/>
          <p:nvPr/>
        </p:nvSpPr>
        <p:spPr>
          <a:xfrm flipH="false" flipV="false" rot="0">
            <a:off x="3859446" y="141605"/>
            <a:ext cx="573763" cy="382269"/>
          </a:xfrm>
          <a:custGeom>
            <a:avLst/>
            <a:gdLst/>
            <a:ahLst/>
            <a:cxnLst/>
            <a:rect r="r" b="b" t="t" l="l"/>
            <a:pathLst>
              <a:path h="382269" w="573763">
                <a:moveTo>
                  <a:pt x="0" y="0"/>
                </a:moveTo>
                <a:lnTo>
                  <a:pt x="573763" y="0"/>
                </a:lnTo>
                <a:lnTo>
                  <a:pt x="573763" y="382270"/>
                </a:lnTo>
                <a:lnTo>
                  <a:pt x="0" y="382270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 l="0" t="0" r="0" b="0"/>
            </a:stretch>
          </a:blipFill>
        </p:spPr>
      </p:sp>
    </p:spTree>
  </p:cSld>
  <p:clrMapOvr>
    <a:masterClrMapping/>
  </p:clrMapOvr>
</p:sld>
</file>

<file path=ppt/slides/slide5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6935490" y="57844"/>
            <a:ext cx="2351260" cy="784380"/>
          </a:xfrm>
          <a:custGeom>
            <a:avLst/>
            <a:gdLst/>
            <a:ahLst/>
            <a:cxnLst/>
            <a:rect r="r" b="b" t="t" l="l"/>
            <a:pathLst>
              <a:path h="784380" w="2351260">
                <a:moveTo>
                  <a:pt x="0" y="0"/>
                </a:moveTo>
                <a:lnTo>
                  <a:pt x="2351259" y="0"/>
                </a:lnTo>
                <a:lnTo>
                  <a:pt x="2351259" y="784380"/>
                </a:lnTo>
                <a:lnTo>
                  <a:pt x="0" y="78438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131" t="0" r="-131" b="0"/>
            </a:stretch>
          </a:blipFill>
        </p:spPr>
      </p:sp>
      <p:grpSp>
        <p:nvGrpSpPr>
          <p:cNvPr name="Group 3" id="3"/>
          <p:cNvGrpSpPr/>
          <p:nvPr/>
        </p:nvGrpSpPr>
        <p:grpSpPr>
          <a:xfrm rot="0">
            <a:off x="2068309" y="138299"/>
            <a:ext cx="619967" cy="597386"/>
            <a:chOff x="0" y="0"/>
            <a:chExt cx="594042" cy="572406"/>
          </a:xfrm>
        </p:grpSpPr>
        <p:sp>
          <p:nvSpPr>
            <p:cNvPr name="Freeform 4" id="4"/>
            <p:cNvSpPr/>
            <p:nvPr/>
          </p:nvSpPr>
          <p:spPr>
            <a:xfrm flipH="false" flipV="false" rot="0">
              <a:off x="0" y="0"/>
              <a:ext cx="594042" cy="572406"/>
            </a:xfrm>
            <a:custGeom>
              <a:avLst/>
              <a:gdLst/>
              <a:ahLst/>
              <a:cxnLst/>
              <a:rect r="r" b="b" t="t" l="l"/>
              <a:pathLst>
                <a:path h="572406" w="594042">
                  <a:moveTo>
                    <a:pt x="149852" y="0"/>
                  </a:moveTo>
                  <a:lnTo>
                    <a:pt x="444190" y="0"/>
                  </a:lnTo>
                  <a:cubicBezTo>
                    <a:pt x="483933" y="0"/>
                    <a:pt x="522049" y="15788"/>
                    <a:pt x="550151" y="43891"/>
                  </a:cubicBezTo>
                  <a:cubicBezTo>
                    <a:pt x="578254" y="71993"/>
                    <a:pt x="594042" y="110109"/>
                    <a:pt x="594042" y="149852"/>
                  </a:cubicBezTo>
                  <a:lnTo>
                    <a:pt x="594042" y="422554"/>
                  </a:lnTo>
                  <a:cubicBezTo>
                    <a:pt x="594042" y="505315"/>
                    <a:pt x="526951" y="572406"/>
                    <a:pt x="444190" y="572406"/>
                  </a:cubicBezTo>
                  <a:lnTo>
                    <a:pt x="149852" y="572406"/>
                  </a:lnTo>
                  <a:cubicBezTo>
                    <a:pt x="67091" y="572406"/>
                    <a:pt x="0" y="505315"/>
                    <a:pt x="0" y="422554"/>
                  </a:cubicBezTo>
                  <a:lnTo>
                    <a:pt x="0" y="149852"/>
                  </a:lnTo>
                  <a:cubicBezTo>
                    <a:pt x="0" y="67091"/>
                    <a:pt x="67091" y="0"/>
                    <a:pt x="149852" y="0"/>
                  </a:cubicBezTo>
                  <a:close/>
                </a:path>
              </a:pathLst>
            </a:custGeom>
            <a:ln w="19050" cap="sq">
              <a:solidFill>
                <a:srgbClr val="003B64"/>
              </a:solidFill>
              <a:prstDash val="solid"/>
              <a:miter/>
            </a:ln>
          </p:spPr>
        </p:sp>
        <p:sp>
          <p:nvSpPr>
            <p:cNvPr name="TextBox 5" id="5"/>
            <p:cNvSpPr txBox="true"/>
            <p:nvPr/>
          </p:nvSpPr>
          <p:spPr>
            <a:xfrm>
              <a:off x="0" y="-123825"/>
              <a:ext cx="594042" cy="696231"/>
            </a:xfrm>
            <a:prstGeom prst="rect">
              <a:avLst/>
            </a:prstGeom>
          </p:spPr>
          <p:txBody>
            <a:bodyPr anchor="ctr" rtlCol="false" tIns="22988" lIns="22988" bIns="22988" rIns="22988"/>
            <a:lstStyle/>
            <a:p>
              <a:pPr algn="ctr">
                <a:lnSpc>
                  <a:spcPts val="1646"/>
                </a:lnSpc>
              </a:pPr>
            </a:p>
          </p:txBody>
        </p:sp>
      </p:grpSp>
      <p:sp>
        <p:nvSpPr>
          <p:cNvPr name="Freeform 6" id="6"/>
          <p:cNvSpPr/>
          <p:nvPr/>
        </p:nvSpPr>
        <p:spPr>
          <a:xfrm flipH="false" flipV="false" rot="0">
            <a:off x="2201485" y="205951"/>
            <a:ext cx="309294" cy="263044"/>
          </a:xfrm>
          <a:custGeom>
            <a:avLst/>
            <a:gdLst/>
            <a:ahLst/>
            <a:cxnLst/>
            <a:rect r="r" b="b" t="t" l="l"/>
            <a:pathLst>
              <a:path h="263044" w="309294">
                <a:moveTo>
                  <a:pt x="0" y="0"/>
                </a:moveTo>
                <a:lnTo>
                  <a:pt x="309294" y="0"/>
                </a:lnTo>
                <a:lnTo>
                  <a:pt x="309294" y="263044"/>
                </a:lnTo>
                <a:lnTo>
                  <a:pt x="0" y="263044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-75264" t="-473821" r="-389676" b="-90449"/>
            </a:stretch>
          </a:blipFill>
        </p:spPr>
      </p:sp>
      <p:sp>
        <p:nvSpPr>
          <p:cNvPr name="TextBox 7" id="7"/>
          <p:cNvSpPr txBox="true"/>
          <p:nvPr/>
        </p:nvSpPr>
        <p:spPr>
          <a:xfrm rot="0">
            <a:off x="2126268" y="488045"/>
            <a:ext cx="528775" cy="21486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585"/>
              </a:lnSpc>
            </a:pPr>
            <a:r>
              <a:rPr lang="en-US" sz="579" spc="20">
                <a:solidFill>
                  <a:srgbClr val="003B64"/>
                </a:solidFill>
                <a:latin typeface="Prompt"/>
                <a:ea typeface="Prompt"/>
                <a:cs typeface="Prompt"/>
                <a:sym typeface="Prompt"/>
              </a:rPr>
              <a:t>Well-being </a:t>
            </a:r>
          </a:p>
          <a:p>
            <a:pPr algn="ctr">
              <a:lnSpc>
                <a:spcPts val="585"/>
              </a:lnSpc>
            </a:pPr>
            <a:r>
              <a:rPr lang="en-US" sz="579" spc="20">
                <a:solidFill>
                  <a:srgbClr val="003B64"/>
                </a:solidFill>
                <a:latin typeface="Prompt"/>
                <a:ea typeface="Prompt"/>
                <a:cs typeface="Prompt"/>
                <a:sym typeface="Prompt"/>
              </a:rPr>
              <a:t>&amp; social </a:t>
            </a:r>
          </a:p>
          <a:p>
            <a:pPr algn="ctr">
              <a:lnSpc>
                <a:spcPts val="585"/>
              </a:lnSpc>
            </a:pPr>
            <a:r>
              <a:rPr lang="en-US" sz="579" spc="20">
                <a:solidFill>
                  <a:srgbClr val="003B64"/>
                </a:solidFill>
                <a:latin typeface="Prompt"/>
                <a:ea typeface="Prompt"/>
                <a:cs typeface="Prompt"/>
                <a:sym typeface="Prompt"/>
              </a:rPr>
              <a:t>responsibility</a:t>
            </a:r>
            <a:r>
              <a:rPr lang="en-US" sz="579" spc="20">
                <a:solidFill>
                  <a:srgbClr val="000000"/>
                </a:solidFill>
                <a:latin typeface="Prompt"/>
                <a:ea typeface="Prompt"/>
                <a:cs typeface="Prompt"/>
                <a:sym typeface="Prompt"/>
              </a:rPr>
              <a:t> </a:t>
            </a:r>
            <a:r>
              <a:rPr lang="en-US" b="true" sz="579" spc="20">
                <a:solidFill>
                  <a:srgbClr val="000000"/>
                </a:solidFill>
                <a:latin typeface="Prompt Bold"/>
                <a:ea typeface="Prompt Bold"/>
                <a:cs typeface="Prompt Bold"/>
                <a:sym typeface="Prompt Bold"/>
              </a:rPr>
              <a:t> </a:t>
            </a:r>
          </a:p>
        </p:txBody>
      </p:sp>
      <p:grpSp>
        <p:nvGrpSpPr>
          <p:cNvPr name="Group 8" id="8"/>
          <p:cNvGrpSpPr/>
          <p:nvPr/>
        </p:nvGrpSpPr>
        <p:grpSpPr>
          <a:xfrm rot="0">
            <a:off x="3836986" y="138299"/>
            <a:ext cx="619967" cy="597386"/>
            <a:chOff x="0" y="0"/>
            <a:chExt cx="594042" cy="572406"/>
          </a:xfrm>
        </p:grpSpPr>
        <p:sp>
          <p:nvSpPr>
            <p:cNvPr name="Freeform 9" id="9"/>
            <p:cNvSpPr/>
            <p:nvPr/>
          </p:nvSpPr>
          <p:spPr>
            <a:xfrm flipH="false" flipV="false" rot="0">
              <a:off x="0" y="0"/>
              <a:ext cx="594042" cy="572406"/>
            </a:xfrm>
            <a:custGeom>
              <a:avLst/>
              <a:gdLst/>
              <a:ahLst/>
              <a:cxnLst/>
              <a:rect r="r" b="b" t="t" l="l"/>
              <a:pathLst>
                <a:path h="572406" w="594042">
                  <a:moveTo>
                    <a:pt x="149852" y="0"/>
                  </a:moveTo>
                  <a:lnTo>
                    <a:pt x="444190" y="0"/>
                  </a:lnTo>
                  <a:cubicBezTo>
                    <a:pt x="483933" y="0"/>
                    <a:pt x="522049" y="15788"/>
                    <a:pt x="550151" y="43891"/>
                  </a:cubicBezTo>
                  <a:cubicBezTo>
                    <a:pt x="578254" y="71993"/>
                    <a:pt x="594042" y="110109"/>
                    <a:pt x="594042" y="149852"/>
                  </a:cubicBezTo>
                  <a:lnTo>
                    <a:pt x="594042" y="422554"/>
                  </a:lnTo>
                  <a:cubicBezTo>
                    <a:pt x="594042" y="505315"/>
                    <a:pt x="526951" y="572406"/>
                    <a:pt x="444190" y="572406"/>
                  </a:cubicBezTo>
                  <a:lnTo>
                    <a:pt x="149852" y="572406"/>
                  </a:lnTo>
                  <a:cubicBezTo>
                    <a:pt x="67091" y="572406"/>
                    <a:pt x="0" y="505315"/>
                    <a:pt x="0" y="422554"/>
                  </a:cubicBezTo>
                  <a:lnTo>
                    <a:pt x="0" y="149852"/>
                  </a:lnTo>
                  <a:cubicBezTo>
                    <a:pt x="0" y="67091"/>
                    <a:pt x="67091" y="0"/>
                    <a:pt x="149852" y="0"/>
                  </a:cubicBezTo>
                  <a:close/>
                </a:path>
              </a:pathLst>
            </a:custGeom>
            <a:ln w="19050" cap="sq">
              <a:solidFill>
                <a:srgbClr val="003B64"/>
              </a:solidFill>
              <a:prstDash val="solid"/>
              <a:miter/>
            </a:ln>
          </p:spPr>
        </p:sp>
        <p:sp>
          <p:nvSpPr>
            <p:cNvPr name="TextBox 10" id="10"/>
            <p:cNvSpPr txBox="true"/>
            <p:nvPr/>
          </p:nvSpPr>
          <p:spPr>
            <a:xfrm>
              <a:off x="0" y="-123825"/>
              <a:ext cx="594042" cy="696231"/>
            </a:xfrm>
            <a:prstGeom prst="rect">
              <a:avLst/>
            </a:prstGeom>
          </p:spPr>
          <p:txBody>
            <a:bodyPr anchor="ctr" rtlCol="false" tIns="22988" lIns="22988" bIns="22988" rIns="22988"/>
            <a:lstStyle/>
            <a:p>
              <a:pPr algn="ctr">
                <a:lnSpc>
                  <a:spcPts val="1646"/>
                </a:lnSpc>
              </a:pPr>
            </a:p>
          </p:txBody>
        </p:sp>
      </p:grpSp>
      <p:grpSp>
        <p:nvGrpSpPr>
          <p:cNvPr name="Group 11" id="11"/>
          <p:cNvGrpSpPr/>
          <p:nvPr/>
        </p:nvGrpSpPr>
        <p:grpSpPr>
          <a:xfrm rot="0">
            <a:off x="2966328" y="138299"/>
            <a:ext cx="619967" cy="597386"/>
            <a:chOff x="0" y="0"/>
            <a:chExt cx="594042" cy="572406"/>
          </a:xfrm>
        </p:grpSpPr>
        <p:sp>
          <p:nvSpPr>
            <p:cNvPr name="Freeform 12" id="12"/>
            <p:cNvSpPr/>
            <p:nvPr/>
          </p:nvSpPr>
          <p:spPr>
            <a:xfrm flipH="false" flipV="false" rot="0">
              <a:off x="0" y="0"/>
              <a:ext cx="594042" cy="572406"/>
            </a:xfrm>
            <a:custGeom>
              <a:avLst/>
              <a:gdLst/>
              <a:ahLst/>
              <a:cxnLst/>
              <a:rect r="r" b="b" t="t" l="l"/>
              <a:pathLst>
                <a:path h="572406" w="594042">
                  <a:moveTo>
                    <a:pt x="149852" y="0"/>
                  </a:moveTo>
                  <a:lnTo>
                    <a:pt x="444190" y="0"/>
                  </a:lnTo>
                  <a:cubicBezTo>
                    <a:pt x="483933" y="0"/>
                    <a:pt x="522049" y="15788"/>
                    <a:pt x="550151" y="43891"/>
                  </a:cubicBezTo>
                  <a:cubicBezTo>
                    <a:pt x="578254" y="71993"/>
                    <a:pt x="594042" y="110109"/>
                    <a:pt x="594042" y="149852"/>
                  </a:cubicBezTo>
                  <a:lnTo>
                    <a:pt x="594042" y="422554"/>
                  </a:lnTo>
                  <a:cubicBezTo>
                    <a:pt x="594042" y="505315"/>
                    <a:pt x="526951" y="572406"/>
                    <a:pt x="444190" y="572406"/>
                  </a:cubicBezTo>
                  <a:lnTo>
                    <a:pt x="149852" y="572406"/>
                  </a:lnTo>
                  <a:cubicBezTo>
                    <a:pt x="67091" y="572406"/>
                    <a:pt x="0" y="505315"/>
                    <a:pt x="0" y="422554"/>
                  </a:cubicBezTo>
                  <a:lnTo>
                    <a:pt x="0" y="149852"/>
                  </a:lnTo>
                  <a:cubicBezTo>
                    <a:pt x="0" y="67091"/>
                    <a:pt x="67091" y="0"/>
                    <a:pt x="149852" y="0"/>
                  </a:cubicBezTo>
                  <a:close/>
                </a:path>
              </a:pathLst>
            </a:custGeom>
            <a:ln w="19050" cap="sq">
              <a:solidFill>
                <a:srgbClr val="003B64"/>
              </a:solidFill>
              <a:prstDash val="solid"/>
              <a:miter/>
            </a:ln>
          </p:spPr>
        </p:sp>
        <p:sp>
          <p:nvSpPr>
            <p:cNvPr name="TextBox 13" id="13"/>
            <p:cNvSpPr txBox="true"/>
            <p:nvPr/>
          </p:nvSpPr>
          <p:spPr>
            <a:xfrm>
              <a:off x="0" y="-123825"/>
              <a:ext cx="594042" cy="696231"/>
            </a:xfrm>
            <a:prstGeom prst="rect">
              <a:avLst/>
            </a:prstGeom>
          </p:spPr>
          <p:txBody>
            <a:bodyPr anchor="ctr" rtlCol="false" tIns="22988" lIns="22988" bIns="22988" rIns="22988"/>
            <a:lstStyle/>
            <a:p>
              <a:pPr algn="ctr">
                <a:lnSpc>
                  <a:spcPts val="1646"/>
                </a:lnSpc>
              </a:pPr>
            </a:p>
          </p:txBody>
        </p:sp>
      </p:grpSp>
      <p:sp>
        <p:nvSpPr>
          <p:cNvPr name="Freeform 14" id="14"/>
          <p:cNvSpPr/>
          <p:nvPr/>
        </p:nvSpPr>
        <p:spPr>
          <a:xfrm flipH="false" flipV="false" rot="0">
            <a:off x="3112906" y="184334"/>
            <a:ext cx="371372" cy="339540"/>
          </a:xfrm>
          <a:custGeom>
            <a:avLst/>
            <a:gdLst/>
            <a:ahLst/>
            <a:cxnLst/>
            <a:rect r="r" b="b" t="t" l="l"/>
            <a:pathLst>
              <a:path h="339540" w="371372">
                <a:moveTo>
                  <a:pt x="0" y="0"/>
                </a:moveTo>
                <a:lnTo>
                  <a:pt x="371372" y="0"/>
                </a:lnTo>
                <a:lnTo>
                  <a:pt x="371372" y="339541"/>
                </a:lnTo>
                <a:lnTo>
                  <a:pt x="0" y="339541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-408263" t="-459811" r="-81812" b="-85584"/>
            </a:stretch>
          </a:blipFill>
        </p:spPr>
      </p:sp>
      <p:grpSp>
        <p:nvGrpSpPr>
          <p:cNvPr name="Group 15" id="15"/>
          <p:cNvGrpSpPr/>
          <p:nvPr/>
        </p:nvGrpSpPr>
        <p:grpSpPr>
          <a:xfrm rot="0">
            <a:off x="4718959" y="129674"/>
            <a:ext cx="619967" cy="597386"/>
            <a:chOff x="0" y="0"/>
            <a:chExt cx="594042" cy="572406"/>
          </a:xfrm>
        </p:grpSpPr>
        <p:sp>
          <p:nvSpPr>
            <p:cNvPr name="Freeform 16" id="16"/>
            <p:cNvSpPr/>
            <p:nvPr/>
          </p:nvSpPr>
          <p:spPr>
            <a:xfrm flipH="false" flipV="false" rot="0">
              <a:off x="0" y="0"/>
              <a:ext cx="594042" cy="572406"/>
            </a:xfrm>
            <a:custGeom>
              <a:avLst/>
              <a:gdLst/>
              <a:ahLst/>
              <a:cxnLst/>
              <a:rect r="r" b="b" t="t" l="l"/>
              <a:pathLst>
                <a:path h="572406" w="594042">
                  <a:moveTo>
                    <a:pt x="149852" y="0"/>
                  </a:moveTo>
                  <a:lnTo>
                    <a:pt x="444190" y="0"/>
                  </a:lnTo>
                  <a:cubicBezTo>
                    <a:pt x="483933" y="0"/>
                    <a:pt x="522049" y="15788"/>
                    <a:pt x="550151" y="43891"/>
                  </a:cubicBezTo>
                  <a:cubicBezTo>
                    <a:pt x="578254" y="71993"/>
                    <a:pt x="594042" y="110109"/>
                    <a:pt x="594042" y="149852"/>
                  </a:cubicBezTo>
                  <a:lnTo>
                    <a:pt x="594042" y="422554"/>
                  </a:lnTo>
                  <a:cubicBezTo>
                    <a:pt x="594042" y="505315"/>
                    <a:pt x="526951" y="572406"/>
                    <a:pt x="444190" y="572406"/>
                  </a:cubicBezTo>
                  <a:lnTo>
                    <a:pt x="149852" y="572406"/>
                  </a:lnTo>
                  <a:cubicBezTo>
                    <a:pt x="67091" y="572406"/>
                    <a:pt x="0" y="505315"/>
                    <a:pt x="0" y="422554"/>
                  </a:cubicBezTo>
                  <a:lnTo>
                    <a:pt x="0" y="149852"/>
                  </a:lnTo>
                  <a:cubicBezTo>
                    <a:pt x="0" y="67091"/>
                    <a:pt x="67091" y="0"/>
                    <a:pt x="149852" y="0"/>
                  </a:cubicBezTo>
                  <a:close/>
                </a:path>
              </a:pathLst>
            </a:custGeom>
            <a:ln w="19050" cap="sq">
              <a:solidFill>
                <a:srgbClr val="003B64"/>
              </a:solidFill>
              <a:prstDash val="solid"/>
              <a:miter/>
            </a:ln>
          </p:spPr>
        </p:sp>
        <p:sp>
          <p:nvSpPr>
            <p:cNvPr name="TextBox 17" id="17"/>
            <p:cNvSpPr txBox="true"/>
            <p:nvPr/>
          </p:nvSpPr>
          <p:spPr>
            <a:xfrm>
              <a:off x="0" y="-123825"/>
              <a:ext cx="594042" cy="696231"/>
            </a:xfrm>
            <a:prstGeom prst="rect">
              <a:avLst/>
            </a:prstGeom>
          </p:spPr>
          <p:txBody>
            <a:bodyPr anchor="ctr" rtlCol="false" tIns="22988" lIns="22988" bIns="22988" rIns="22988"/>
            <a:lstStyle/>
            <a:p>
              <a:pPr algn="ctr">
                <a:lnSpc>
                  <a:spcPts val="1646"/>
                </a:lnSpc>
              </a:pPr>
            </a:p>
          </p:txBody>
        </p:sp>
      </p:grpSp>
      <p:grpSp>
        <p:nvGrpSpPr>
          <p:cNvPr name="Group 18" id="18"/>
          <p:cNvGrpSpPr/>
          <p:nvPr/>
        </p:nvGrpSpPr>
        <p:grpSpPr>
          <a:xfrm rot="0">
            <a:off x="6455725" y="129674"/>
            <a:ext cx="619967" cy="597386"/>
            <a:chOff x="0" y="0"/>
            <a:chExt cx="594042" cy="572406"/>
          </a:xfrm>
        </p:grpSpPr>
        <p:sp>
          <p:nvSpPr>
            <p:cNvPr name="Freeform 19" id="19"/>
            <p:cNvSpPr/>
            <p:nvPr/>
          </p:nvSpPr>
          <p:spPr>
            <a:xfrm flipH="false" flipV="false" rot="0">
              <a:off x="0" y="0"/>
              <a:ext cx="594042" cy="572406"/>
            </a:xfrm>
            <a:custGeom>
              <a:avLst/>
              <a:gdLst/>
              <a:ahLst/>
              <a:cxnLst/>
              <a:rect r="r" b="b" t="t" l="l"/>
              <a:pathLst>
                <a:path h="572406" w="594042">
                  <a:moveTo>
                    <a:pt x="149852" y="0"/>
                  </a:moveTo>
                  <a:lnTo>
                    <a:pt x="444190" y="0"/>
                  </a:lnTo>
                  <a:cubicBezTo>
                    <a:pt x="483933" y="0"/>
                    <a:pt x="522049" y="15788"/>
                    <a:pt x="550151" y="43891"/>
                  </a:cubicBezTo>
                  <a:cubicBezTo>
                    <a:pt x="578254" y="71993"/>
                    <a:pt x="594042" y="110109"/>
                    <a:pt x="594042" y="149852"/>
                  </a:cubicBezTo>
                  <a:lnTo>
                    <a:pt x="594042" y="422554"/>
                  </a:lnTo>
                  <a:cubicBezTo>
                    <a:pt x="594042" y="505315"/>
                    <a:pt x="526951" y="572406"/>
                    <a:pt x="444190" y="572406"/>
                  </a:cubicBezTo>
                  <a:lnTo>
                    <a:pt x="149852" y="572406"/>
                  </a:lnTo>
                  <a:cubicBezTo>
                    <a:pt x="67091" y="572406"/>
                    <a:pt x="0" y="505315"/>
                    <a:pt x="0" y="422554"/>
                  </a:cubicBezTo>
                  <a:lnTo>
                    <a:pt x="0" y="149852"/>
                  </a:lnTo>
                  <a:cubicBezTo>
                    <a:pt x="0" y="67091"/>
                    <a:pt x="67091" y="0"/>
                    <a:pt x="149852" y="0"/>
                  </a:cubicBezTo>
                  <a:close/>
                </a:path>
              </a:pathLst>
            </a:custGeom>
            <a:ln w="19050" cap="sq">
              <a:solidFill>
                <a:srgbClr val="003B64"/>
              </a:solidFill>
              <a:prstDash val="solid"/>
              <a:miter/>
            </a:ln>
          </p:spPr>
        </p:sp>
        <p:sp>
          <p:nvSpPr>
            <p:cNvPr name="TextBox 20" id="20"/>
            <p:cNvSpPr txBox="true"/>
            <p:nvPr/>
          </p:nvSpPr>
          <p:spPr>
            <a:xfrm>
              <a:off x="0" y="-123825"/>
              <a:ext cx="594042" cy="696231"/>
            </a:xfrm>
            <a:prstGeom prst="rect">
              <a:avLst/>
            </a:prstGeom>
          </p:spPr>
          <p:txBody>
            <a:bodyPr anchor="ctr" rtlCol="false" tIns="22988" lIns="22988" bIns="22988" rIns="22988"/>
            <a:lstStyle/>
            <a:p>
              <a:pPr algn="ctr">
                <a:lnSpc>
                  <a:spcPts val="1646"/>
                </a:lnSpc>
              </a:pPr>
            </a:p>
          </p:txBody>
        </p:sp>
      </p:grpSp>
      <p:grpSp>
        <p:nvGrpSpPr>
          <p:cNvPr name="Group 21" id="21"/>
          <p:cNvGrpSpPr/>
          <p:nvPr/>
        </p:nvGrpSpPr>
        <p:grpSpPr>
          <a:xfrm rot="0">
            <a:off x="5595584" y="129674"/>
            <a:ext cx="619967" cy="597386"/>
            <a:chOff x="0" y="0"/>
            <a:chExt cx="594042" cy="572406"/>
          </a:xfrm>
        </p:grpSpPr>
        <p:sp>
          <p:nvSpPr>
            <p:cNvPr name="Freeform 22" id="22"/>
            <p:cNvSpPr/>
            <p:nvPr/>
          </p:nvSpPr>
          <p:spPr>
            <a:xfrm flipH="false" flipV="false" rot="0">
              <a:off x="0" y="0"/>
              <a:ext cx="594042" cy="572406"/>
            </a:xfrm>
            <a:custGeom>
              <a:avLst/>
              <a:gdLst/>
              <a:ahLst/>
              <a:cxnLst/>
              <a:rect r="r" b="b" t="t" l="l"/>
              <a:pathLst>
                <a:path h="572406" w="594042">
                  <a:moveTo>
                    <a:pt x="149852" y="0"/>
                  </a:moveTo>
                  <a:lnTo>
                    <a:pt x="444190" y="0"/>
                  </a:lnTo>
                  <a:cubicBezTo>
                    <a:pt x="483933" y="0"/>
                    <a:pt x="522049" y="15788"/>
                    <a:pt x="550151" y="43891"/>
                  </a:cubicBezTo>
                  <a:cubicBezTo>
                    <a:pt x="578254" y="71993"/>
                    <a:pt x="594042" y="110109"/>
                    <a:pt x="594042" y="149852"/>
                  </a:cubicBezTo>
                  <a:lnTo>
                    <a:pt x="594042" y="422554"/>
                  </a:lnTo>
                  <a:cubicBezTo>
                    <a:pt x="594042" y="505315"/>
                    <a:pt x="526951" y="572406"/>
                    <a:pt x="444190" y="572406"/>
                  </a:cubicBezTo>
                  <a:lnTo>
                    <a:pt x="149852" y="572406"/>
                  </a:lnTo>
                  <a:cubicBezTo>
                    <a:pt x="67091" y="572406"/>
                    <a:pt x="0" y="505315"/>
                    <a:pt x="0" y="422554"/>
                  </a:cubicBezTo>
                  <a:lnTo>
                    <a:pt x="0" y="149852"/>
                  </a:lnTo>
                  <a:cubicBezTo>
                    <a:pt x="0" y="67091"/>
                    <a:pt x="67091" y="0"/>
                    <a:pt x="149852" y="0"/>
                  </a:cubicBezTo>
                  <a:close/>
                </a:path>
              </a:pathLst>
            </a:custGeom>
            <a:ln w="19050" cap="sq">
              <a:solidFill>
                <a:srgbClr val="003B64"/>
              </a:solidFill>
              <a:prstDash val="solid"/>
              <a:miter/>
            </a:ln>
          </p:spPr>
        </p:sp>
        <p:sp>
          <p:nvSpPr>
            <p:cNvPr name="TextBox 23" id="23"/>
            <p:cNvSpPr txBox="true"/>
            <p:nvPr/>
          </p:nvSpPr>
          <p:spPr>
            <a:xfrm>
              <a:off x="0" y="-123825"/>
              <a:ext cx="594042" cy="696231"/>
            </a:xfrm>
            <a:prstGeom prst="rect">
              <a:avLst/>
            </a:prstGeom>
          </p:spPr>
          <p:txBody>
            <a:bodyPr anchor="ctr" rtlCol="false" tIns="22988" lIns="22988" bIns="22988" rIns="22988"/>
            <a:lstStyle/>
            <a:p>
              <a:pPr algn="ctr">
                <a:lnSpc>
                  <a:spcPts val="1646"/>
                </a:lnSpc>
              </a:pPr>
            </a:p>
          </p:txBody>
        </p:sp>
      </p:grpSp>
      <p:sp>
        <p:nvSpPr>
          <p:cNvPr name="Freeform 24" id="24"/>
          <p:cNvSpPr/>
          <p:nvPr/>
        </p:nvSpPr>
        <p:spPr>
          <a:xfrm flipH="false" flipV="false" rot="0">
            <a:off x="5715799" y="177105"/>
            <a:ext cx="379538" cy="315224"/>
          </a:xfrm>
          <a:custGeom>
            <a:avLst/>
            <a:gdLst/>
            <a:ahLst/>
            <a:cxnLst/>
            <a:rect r="r" b="b" t="t" l="l"/>
            <a:pathLst>
              <a:path h="315224" w="379538">
                <a:moveTo>
                  <a:pt x="0" y="0"/>
                </a:moveTo>
                <a:lnTo>
                  <a:pt x="379537" y="0"/>
                </a:lnTo>
                <a:lnTo>
                  <a:pt x="379537" y="315225"/>
                </a:lnTo>
                <a:lnTo>
                  <a:pt x="0" y="315225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-216654" t="-65710" r="-214443" b="-473744"/>
            </a:stretch>
          </a:blipFill>
        </p:spPr>
      </p:sp>
      <p:sp>
        <p:nvSpPr>
          <p:cNvPr name="TextBox 25" id="25"/>
          <p:cNvSpPr txBox="true"/>
          <p:nvPr/>
        </p:nvSpPr>
        <p:spPr>
          <a:xfrm rot="0">
            <a:off x="3024287" y="533007"/>
            <a:ext cx="528775" cy="141553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585"/>
              </a:lnSpc>
            </a:pPr>
            <a:r>
              <a:rPr lang="en-US" sz="579" spc="20">
                <a:solidFill>
                  <a:srgbClr val="003B64"/>
                </a:solidFill>
                <a:latin typeface="Prompt"/>
                <a:ea typeface="Prompt"/>
                <a:cs typeface="Prompt"/>
                <a:sym typeface="Prompt"/>
              </a:rPr>
              <a:t>Eth</a:t>
            </a:r>
            <a:r>
              <a:rPr lang="en-US" sz="579" spc="20">
                <a:solidFill>
                  <a:srgbClr val="003B64"/>
                </a:solidFill>
                <a:latin typeface="Prompt"/>
                <a:ea typeface="Prompt"/>
                <a:cs typeface="Prompt"/>
                <a:sym typeface="Prompt"/>
              </a:rPr>
              <a:t>ical integrity</a:t>
            </a:r>
          </a:p>
        </p:txBody>
      </p:sp>
      <p:sp>
        <p:nvSpPr>
          <p:cNvPr name="TextBox 26" id="26"/>
          <p:cNvSpPr txBox="true"/>
          <p:nvPr/>
        </p:nvSpPr>
        <p:spPr>
          <a:xfrm rot="0">
            <a:off x="3894945" y="469084"/>
            <a:ext cx="528775" cy="21486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585"/>
              </a:lnSpc>
            </a:pPr>
            <a:r>
              <a:rPr lang="en-US" sz="579" spc="20">
                <a:solidFill>
                  <a:srgbClr val="003B64"/>
                </a:solidFill>
                <a:latin typeface="Prompt"/>
                <a:ea typeface="Prompt"/>
                <a:cs typeface="Prompt"/>
                <a:sym typeface="Prompt"/>
              </a:rPr>
              <a:t>Customer </a:t>
            </a:r>
          </a:p>
          <a:p>
            <a:pPr algn="ctr">
              <a:lnSpc>
                <a:spcPts val="585"/>
              </a:lnSpc>
            </a:pPr>
            <a:r>
              <a:rPr lang="en-US" sz="579" spc="20">
                <a:solidFill>
                  <a:srgbClr val="003B64"/>
                </a:solidFill>
                <a:latin typeface="Prompt"/>
                <a:ea typeface="Prompt"/>
                <a:cs typeface="Prompt"/>
                <a:sym typeface="Prompt"/>
              </a:rPr>
              <a:t>&amp; </a:t>
            </a:r>
            <a:r>
              <a:rPr lang="en-US" sz="579" spc="20">
                <a:solidFill>
                  <a:srgbClr val="003B64"/>
                </a:solidFill>
                <a:latin typeface="Prompt"/>
                <a:ea typeface="Prompt"/>
                <a:cs typeface="Prompt"/>
                <a:sym typeface="Prompt"/>
              </a:rPr>
              <a:t>learner centered</a:t>
            </a:r>
          </a:p>
        </p:txBody>
      </p:sp>
      <p:sp>
        <p:nvSpPr>
          <p:cNvPr name="TextBox 27" id="27"/>
          <p:cNvSpPr txBox="true"/>
          <p:nvPr/>
        </p:nvSpPr>
        <p:spPr>
          <a:xfrm rot="0">
            <a:off x="4776918" y="479420"/>
            <a:ext cx="528775" cy="21486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585"/>
              </a:lnSpc>
            </a:pPr>
            <a:r>
              <a:rPr lang="en-US" sz="579" spc="20">
                <a:solidFill>
                  <a:srgbClr val="003B64"/>
                </a:solidFill>
                <a:latin typeface="Prompt"/>
                <a:ea typeface="Prompt"/>
                <a:cs typeface="Prompt"/>
                <a:sym typeface="Prompt"/>
              </a:rPr>
              <a:t>Achi</a:t>
            </a:r>
            <a:r>
              <a:rPr lang="en-US" sz="579" spc="20">
                <a:solidFill>
                  <a:srgbClr val="003B64"/>
                </a:solidFill>
                <a:latin typeface="Prompt"/>
                <a:ea typeface="Prompt"/>
                <a:cs typeface="Prompt"/>
                <a:sym typeface="Prompt"/>
              </a:rPr>
              <a:t>evement driven</a:t>
            </a:r>
          </a:p>
          <a:p>
            <a:pPr algn="ctr">
              <a:lnSpc>
                <a:spcPts val="585"/>
              </a:lnSpc>
            </a:pPr>
            <a:r>
              <a:rPr lang="en-US" sz="579" spc="20">
                <a:solidFill>
                  <a:srgbClr val="003B64"/>
                </a:solidFill>
                <a:latin typeface="Prompt"/>
                <a:ea typeface="Prompt"/>
                <a:cs typeface="Prompt"/>
                <a:sym typeface="Prompt"/>
              </a:rPr>
              <a:t>&amp; innovation</a:t>
            </a:r>
          </a:p>
        </p:txBody>
      </p:sp>
      <p:sp>
        <p:nvSpPr>
          <p:cNvPr name="TextBox 28" id="28"/>
          <p:cNvSpPr txBox="true"/>
          <p:nvPr/>
        </p:nvSpPr>
        <p:spPr>
          <a:xfrm rot="0">
            <a:off x="5653543" y="524382"/>
            <a:ext cx="528775" cy="141553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585"/>
              </a:lnSpc>
            </a:pPr>
            <a:r>
              <a:rPr lang="en-US" sz="579" spc="20">
                <a:solidFill>
                  <a:srgbClr val="003B64"/>
                </a:solidFill>
                <a:latin typeface="Prompt"/>
                <a:ea typeface="Prompt"/>
                <a:cs typeface="Prompt"/>
                <a:sym typeface="Prompt"/>
              </a:rPr>
              <a:t>Respe</a:t>
            </a:r>
            <a:r>
              <a:rPr lang="en-US" sz="579" spc="20">
                <a:solidFill>
                  <a:srgbClr val="003B64"/>
                </a:solidFill>
                <a:latin typeface="Prompt"/>
                <a:ea typeface="Prompt"/>
                <a:cs typeface="Prompt"/>
                <a:sym typeface="Prompt"/>
              </a:rPr>
              <a:t>ct </a:t>
            </a:r>
          </a:p>
          <a:p>
            <a:pPr algn="ctr">
              <a:lnSpc>
                <a:spcPts val="585"/>
              </a:lnSpc>
            </a:pPr>
            <a:r>
              <a:rPr lang="en-US" sz="579" spc="20">
                <a:solidFill>
                  <a:srgbClr val="003B64"/>
                </a:solidFill>
                <a:latin typeface="Prompt"/>
                <a:ea typeface="Prompt"/>
                <a:cs typeface="Prompt"/>
                <a:sym typeface="Prompt"/>
              </a:rPr>
              <a:t>&amp; diversity</a:t>
            </a:r>
          </a:p>
        </p:txBody>
      </p:sp>
      <p:sp>
        <p:nvSpPr>
          <p:cNvPr name="TextBox 29" id="29"/>
          <p:cNvSpPr txBox="true"/>
          <p:nvPr/>
        </p:nvSpPr>
        <p:spPr>
          <a:xfrm rot="0">
            <a:off x="6513684" y="460459"/>
            <a:ext cx="528775" cy="21486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585"/>
              </a:lnSpc>
            </a:pPr>
            <a:r>
              <a:rPr lang="en-US" sz="579" spc="20">
                <a:solidFill>
                  <a:srgbClr val="003B64"/>
                </a:solidFill>
                <a:latin typeface="Prompt"/>
                <a:ea typeface="Prompt"/>
                <a:cs typeface="Prompt"/>
                <a:sym typeface="Prompt"/>
              </a:rPr>
              <a:t>Evolutionary </a:t>
            </a:r>
            <a:r>
              <a:rPr lang="en-US" sz="579" spc="20">
                <a:solidFill>
                  <a:srgbClr val="003B64"/>
                </a:solidFill>
                <a:latin typeface="Prompt"/>
                <a:ea typeface="Prompt"/>
                <a:cs typeface="Prompt"/>
                <a:sym typeface="Prompt"/>
              </a:rPr>
              <a:t>learning </a:t>
            </a:r>
          </a:p>
          <a:p>
            <a:pPr algn="ctr">
              <a:lnSpc>
                <a:spcPts val="585"/>
              </a:lnSpc>
            </a:pPr>
            <a:r>
              <a:rPr lang="en-US" sz="579" spc="20">
                <a:solidFill>
                  <a:srgbClr val="003B64"/>
                </a:solidFill>
                <a:latin typeface="Prompt"/>
                <a:ea typeface="Prompt"/>
                <a:cs typeface="Prompt"/>
                <a:sym typeface="Prompt"/>
              </a:rPr>
              <a:t>&amp; growth</a:t>
            </a:r>
          </a:p>
        </p:txBody>
      </p:sp>
      <p:sp>
        <p:nvSpPr>
          <p:cNvPr name="Freeform 30" id="30"/>
          <p:cNvSpPr/>
          <p:nvPr/>
        </p:nvSpPr>
        <p:spPr>
          <a:xfrm flipH="false" flipV="false" rot="0">
            <a:off x="4859160" y="158552"/>
            <a:ext cx="339564" cy="343110"/>
          </a:xfrm>
          <a:custGeom>
            <a:avLst/>
            <a:gdLst/>
            <a:ahLst/>
            <a:cxnLst/>
            <a:rect r="r" b="b" t="t" l="l"/>
            <a:pathLst>
              <a:path h="343110" w="339564">
                <a:moveTo>
                  <a:pt x="0" y="0"/>
                </a:moveTo>
                <a:lnTo>
                  <a:pt x="339564" y="0"/>
                </a:lnTo>
                <a:lnTo>
                  <a:pt x="339564" y="343110"/>
                </a:lnTo>
                <a:lnTo>
                  <a:pt x="0" y="34311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-79787" t="-239754" r="-409983" b="-243920"/>
            </a:stretch>
          </a:blipFill>
        </p:spPr>
      </p:sp>
      <p:sp>
        <p:nvSpPr>
          <p:cNvPr name="Freeform 31" id="31"/>
          <p:cNvSpPr/>
          <p:nvPr/>
        </p:nvSpPr>
        <p:spPr>
          <a:xfrm flipH="false" flipV="false" rot="0">
            <a:off x="6625867" y="129674"/>
            <a:ext cx="309623" cy="330497"/>
          </a:xfrm>
          <a:custGeom>
            <a:avLst/>
            <a:gdLst/>
            <a:ahLst/>
            <a:cxnLst/>
            <a:rect r="r" b="b" t="t" l="l"/>
            <a:pathLst>
              <a:path h="330497" w="309623">
                <a:moveTo>
                  <a:pt x="0" y="0"/>
                </a:moveTo>
                <a:lnTo>
                  <a:pt x="309623" y="0"/>
                </a:lnTo>
                <a:lnTo>
                  <a:pt x="309623" y="330496"/>
                </a:lnTo>
                <a:lnTo>
                  <a:pt x="0" y="330496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-410107" t="-55610" r="-86992" b="-403778"/>
            </a:stretch>
          </a:blipFill>
        </p:spPr>
      </p:sp>
      <p:sp>
        <p:nvSpPr>
          <p:cNvPr name="TextBox 32" id="32"/>
          <p:cNvSpPr txBox="true"/>
          <p:nvPr/>
        </p:nvSpPr>
        <p:spPr>
          <a:xfrm rot="0">
            <a:off x="169730" y="320377"/>
            <a:ext cx="1650928" cy="45973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795"/>
              </a:lnSpc>
              <a:spcBef>
                <a:spcPct val="0"/>
              </a:spcBef>
            </a:pPr>
            <a:r>
              <a:rPr lang="en-US" b="true" sz="2711" spc="94">
                <a:solidFill>
                  <a:srgbClr val="E68A10"/>
                </a:solidFill>
                <a:latin typeface="Prompt Bold"/>
                <a:ea typeface="Prompt Bold"/>
                <a:cs typeface="Prompt Bold"/>
                <a:sym typeface="Prompt Bold"/>
              </a:rPr>
              <a:t>WE CARE</a:t>
            </a:r>
          </a:p>
        </p:txBody>
      </p:sp>
      <p:sp>
        <p:nvSpPr>
          <p:cNvPr name="TextBox 33" id="33"/>
          <p:cNvSpPr txBox="true"/>
          <p:nvPr/>
        </p:nvSpPr>
        <p:spPr>
          <a:xfrm rot="0">
            <a:off x="169730" y="109724"/>
            <a:ext cx="1403630" cy="320553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687"/>
              </a:lnSpc>
              <a:spcBef>
                <a:spcPct val="0"/>
              </a:spcBef>
            </a:pPr>
            <a:r>
              <a:rPr lang="en-US" b="true" sz="1919" spc="67">
                <a:solidFill>
                  <a:srgbClr val="003B64"/>
                </a:solidFill>
                <a:latin typeface="Prompt Bold"/>
                <a:ea typeface="Prompt Bold"/>
                <a:cs typeface="Prompt Bold"/>
                <a:sym typeface="Prompt Bold"/>
              </a:rPr>
              <a:t>Core Value</a:t>
            </a:r>
          </a:p>
        </p:txBody>
      </p:sp>
      <p:sp>
        <p:nvSpPr>
          <p:cNvPr name="AutoShape 34" id="34"/>
          <p:cNvSpPr/>
          <p:nvPr/>
        </p:nvSpPr>
        <p:spPr>
          <a:xfrm>
            <a:off x="-384157" y="847207"/>
            <a:ext cx="10437079" cy="0"/>
          </a:xfrm>
          <a:prstGeom prst="line">
            <a:avLst/>
          </a:prstGeom>
          <a:ln cap="flat" w="19050">
            <a:solidFill>
              <a:srgbClr val="143B6D"/>
            </a:solidFill>
            <a:prstDash val="solid"/>
            <a:headEnd type="none" len="sm" w="sm"/>
            <a:tailEnd type="none" len="sm" w="sm"/>
          </a:ln>
        </p:spPr>
      </p:sp>
      <p:sp>
        <p:nvSpPr>
          <p:cNvPr name="Freeform 35" id="35"/>
          <p:cNvSpPr/>
          <p:nvPr/>
        </p:nvSpPr>
        <p:spPr>
          <a:xfrm flipH="false" flipV="false" rot="0">
            <a:off x="0" y="6290767"/>
            <a:ext cx="10218950" cy="717724"/>
          </a:xfrm>
          <a:custGeom>
            <a:avLst/>
            <a:gdLst/>
            <a:ahLst/>
            <a:cxnLst/>
            <a:rect r="r" b="b" t="t" l="l"/>
            <a:pathLst>
              <a:path h="717724" w="10218950">
                <a:moveTo>
                  <a:pt x="0" y="0"/>
                </a:moveTo>
                <a:lnTo>
                  <a:pt x="10218950" y="0"/>
                </a:lnTo>
                <a:lnTo>
                  <a:pt x="10218950" y="717724"/>
                </a:lnTo>
                <a:lnTo>
                  <a:pt x="0" y="717724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0" t="-754948" r="0" b="-43824"/>
            </a:stretch>
          </a:blipFill>
        </p:spPr>
      </p:sp>
      <p:grpSp>
        <p:nvGrpSpPr>
          <p:cNvPr name="Group 36" id="36"/>
          <p:cNvGrpSpPr/>
          <p:nvPr/>
        </p:nvGrpSpPr>
        <p:grpSpPr>
          <a:xfrm rot="0">
            <a:off x="458591" y="1258880"/>
            <a:ext cx="2501855" cy="4605950"/>
            <a:chOff x="0" y="0"/>
            <a:chExt cx="1592354" cy="2931545"/>
          </a:xfrm>
        </p:grpSpPr>
        <p:sp>
          <p:nvSpPr>
            <p:cNvPr name="Freeform 37" id="37"/>
            <p:cNvSpPr/>
            <p:nvPr/>
          </p:nvSpPr>
          <p:spPr>
            <a:xfrm flipH="false" flipV="false" rot="0">
              <a:off x="0" y="0"/>
              <a:ext cx="1592354" cy="2931545"/>
            </a:xfrm>
            <a:custGeom>
              <a:avLst/>
              <a:gdLst/>
              <a:ahLst/>
              <a:cxnLst/>
              <a:rect r="r" b="b" t="t" l="l"/>
              <a:pathLst>
                <a:path h="2931545" w="1592354">
                  <a:moveTo>
                    <a:pt x="86645" y="0"/>
                  </a:moveTo>
                  <a:lnTo>
                    <a:pt x="1505709" y="0"/>
                  </a:lnTo>
                  <a:cubicBezTo>
                    <a:pt x="1528688" y="0"/>
                    <a:pt x="1550727" y="9129"/>
                    <a:pt x="1566976" y="25378"/>
                  </a:cubicBezTo>
                  <a:cubicBezTo>
                    <a:pt x="1583225" y="41627"/>
                    <a:pt x="1592354" y="63665"/>
                    <a:pt x="1592354" y="86645"/>
                  </a:cubicBezTo>
                  <a:lnTo>
                    <a:pt x="1592354" y="2844900"/>
                  </a:lnTo>
                  <a:cubicBezTo>
                    <a:pt x="1592354" y="2892753"/>
                    <a:pt x="1553562" y="2931545"/>
                    <a:pt x="1505709" y="2931545"/>
                  </a:cubicBezTo>
                  <a:lnTo>
                    <a:pt x="86645" y="2931545"/>
                  </a:lnTo>
                  <a:cubicBezTo>
                    <a:pt x="63665" y="2931545"/>
                    <a:pt x="41627" y="2922417"/>
                    <a:pt x="25378" y="2906168"/>
                  </a:cubicBezTo>
                  <a:cubicBezTo>
                    <a:pt x="9129" y="2889918"/>
                    <a:pt x="0" y="2867880"/>
                    <a:pt x="0" y="2844900"/>
                  </a:cubicBezTo>
                  <a:lnTo>
                    <a:pt x="0" y="86645"/>
                  </a:lnTo>
                  <a:cubicBezTo>
                    <a:pt x="0" y="63665"/>
                    <a:pt x="9129" y="41627"/>
                    <a:pt x="25378" y="25378"/>
                  </a:cubicBezTo>
                  <a:cubicBezTo>
                    <a:pt x="41627" y="9129"/>
                    <a:pt x="63665" y="0"/>
                    <a:pt x="86645" y="0"/>
                  </a:cubicBezTo>
                  <a:close/>
                </a:path>
              </a:pathLst>
            </a:custGeom>
            <a:solidFill>
              <a:srgbClr val="C2DDFF"/>
            </a:solidFill>
          </p:spPr>
        </p:sp>
        <p:sp>
          <p:nvSpPr>
            <p:cNvPr name="TextBox 38" id="38"/>
            <p:cNvSpPr txBox="true"/>
            <p:nvPr/>
          </p:nvSpPr>
          <p:spPr>
            <a:xfrm>
              <a:off x="0" y="-19050"/>
              <a:ext cx="1592354" cy="2950595"/>
            </a:xfrm>
            <a:prstGeom prst="rect">
              <a:avLst/>
            </a:prstGeom>
          </p:spPr>
          <p:txBody>
            <a:bodyPr anchor="ctr" rtlCol="false" tIns="27922" lIns="27922" bIns="27922" rIns="27922"/>
            <a:lstStyle/>
            <a:p>
              <a:pPr algn="ctr">
                <a:lnSpc>
                  <a:spcPts val="1462"/>
                </a:lnSpc>
              </a:pPr>
            </a:p>
          </p:txBody>
        </p:sp>
      </p:grpSp>
      <p:grpSp>
        <p:nvGrpSpPr>
          <p:cNvPr name="Group 39" id="39"/>
          <p:cNvGrpSpPr/>
          <p:nvPr/>
        </p:nvGrpSpPr>
        <p:grpSpPr>
          <a:xfrm rot="0">
            <a:off x="3098083" y="1282669"/>
            <a:ext cx="5587326" cy="4605950"/>
            <a:chOff x="0" y="0"/>
            <a:chExt cx="3556161" cy="2931545"/>
          </a:xfrm>
        </p:grpSpPr>
        <p:sp>
          <p:nvSpPr>
            <p:cNvPr name="Freeform 40" id="40"/>
            <p:cNvSpPr/>
            <p:nvPr/>
          </p:nvSpPr>
          <p:spPr>
            <a:xfrm flipH="false" flipV="false" rot="0">
              <a:off x="0" y="0"/>
              <a:ext cx="3556161" cy="2931545"/>
            </a:xfrm>
            <a:custGeom>
              <a:avLst/>
              <a:gdLst/>
              <a:ahLst/>
              <a:cxnLst/>
              <a:rect r="r" b="b" t="t" l="l"/>
              <a:pathLst>
                <a:path h="2931545" w="3556161">
                  <a:moveTo>
                    <a:pt x="38797" y="0"/>
                  </a:moveTo>
                  <a:lnTo>
                    <a:pt x="3517364" y="0"/>
                  </a:lnTo>
                  <a:cubicBezTo>
                    <a:pt x="3538791" y="0"/>
                    <a:pt x="3556161" y="17370"/>
                    <a:pt x="3556161" y="38797"/>
                  </a:cubicBezTo>
                  <a:lnTo>
                    <a:pt x="3556161" y="2892748"/>
                  </a:lnTo>
                  <a:cubicBezTo>
                    <a:pt x="3556161" y="2903038"/>
                    <a:pt x="3552073" y="2912906"/>
                    <a:pt x="3544798" y="2920182"/>
                  </a:cubicBezTo>
                  <a:cubicBezTo>
                    <a:pt x="3537522" y="2927458"/>
                    <a:pt x="3527654" y="2931545"/>
                    <a:pt x="3517364" y="2931545"/>
                  </a:cubicBezTo>
                  <a:lnTo>
                    <a:pt x="38797" y="2931545"/>
                  </a:lnTo>
                  <a:cubicBezTo>
                    <a:pt x="28508" y="2931545"/>
                    <a:pt x="18639" y="2927458"/>
                    <a:pt x="11363" y="2920182"/>
                  </a:cubicBezTo>
                  <a:cubicBezTo>
                    <a:pt x="4088" y="2912906"/>
                    <a:pt x="0" y="2903038"/>
                    <a:pt x="0" y="2892748"/>
                  </a:cubicBezTo>
                  <a:lnTo>
                    <a:pt x="0" y="38797"/>
                  </a:lnTo>
                  <a:cubicBezTo>
                    <a:pt x="0" y="28508"/>
                    <a:pt x="4088" y="18639"/>
                    <a:pt x="11363" y="11363"/>
                  </a:cubicBezTo>
                  <a:cubicBezTo>
                    <a:pt x="18639" y="4088"/>
                    <a:pt x="28508" y="0"/>
                    <a:pt x="38797" y="0"/>
                  </a:cubicBezTo>
                  <a:close/>
                </a:path>
              </a:pathLst>
            </a:custGeom>
            <a:ln w="47625" cap="rnd">
              <a:solidFill>
                <a:srgbClr val="C2DDFF"/>
              </a:solidFill>
              <a:prstDash val="solid"/>
              <a:round/>
            </a:ln>
          </p:spPr>
        </p:sp>
        <p:sp>
          <p:nvSpPr>
            <p:cNvPr name="TextBox 41" id="41"/>
            <p:cNvSpPr txBox="true"/>
            <p:nvPr/>
          </p:nvSpPr>
          <p:spPr>
            <a:xfrm>
              <a:off x="0" y="-19050"/>
              <a:ext cx="3556161" cy="2950595"/>
            </a:xfrm>
            <a:prstGeom prst="rect">
              <a:avLst/>
            </a:prstGeom>
          </p:spPr>
          <p:txBody>
            <a:bodyPr anchor="ctr" rtlCol="false" tIns="27922" lIns="27922" bIns="27922" rIns="27922"/>
            <a:lstStyle/>
            <a:p>
              <a:pPr algn="ctr">
                <a:lnSpc>
                  <a:spcPts val="1462"/>
                </a:lnSpc>
              </a:pPr>
            </a:p>
          </p:txBody>
        </p:sp>
      </p:grpSp>
      <p:sp>
        <p:nvSpPr>
          <p:cNvPr name="Freeform 42" id="42"/>
          <p:cNvSpPr/>
          <p:nvPr/>
        </p:nvSpPr>
        <p:spPr>
          <a:xfrm flipH="false" flipV="false" rot="0">
            <a:off x="3859446" y="141605"/>
            <a:ext cx="573763" cy="382269"/>
          </a:xfrm>
          <a:custGeom>
            <a:avLst/>
            <a:gdLst/>
            <a:ahLst/>
            <a:cxnLst/>
            <a:rect r="r" b="b" t="t" l="l"/>
            <a:pathLst>
              <a:path h="382269" w="573763">
                <a:moveTo>
                  <a:pt x="0" y="0"/>
                </a:moveTo>
                <a:lnTo>
                  <a:pt x="573763" y="0"/>
                </a:lnTo>
                <a:lnTo>
                  <a:pt x="573763" y="382270"/>
                </a:lnTo>
                <a:lnTo>
                  <a:pt x="0" y="382270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 l="0" t="0" r="0" b="0"/>
            </a:stretch>
          </a:blipFill>
        </p:spPr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(4:3)</PresentationFormat>
  <Paragraphs>0</Paragraphs>
  <Slides>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0</vt:i4>
      </vt:variant>
    </vt:vector>
  </HeadingPairs>
  <TitlesOfParts>
    <vt:vector size="1" baseType="lpstr">
      <vt:lpstr>Office Theme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>
  <dcterms:created xsi:type="dcterms:W3CDTF">2006-08-16T00:00:00Z</dcterms:created>
  <dc:identifier>DAG-coLUW_o</dc:identifier>
  <dcterms:modified xsi:type="dcterms:W3CDTF">2011-08-01T06:04:30Z</dcterms:modified>
  <cp:revision>1</cp:revision>
  <dc:title>PPT Template Motto 4:3</dc:title>
</cp:coreProperties>
</file>