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57" r:id="rId3"/>
    <p:sldId id="364" r:id="rId4"/>
    <p:sldId id="368" r:id="rId5"/>
    <p:sldId id="358" r:id="rId6"/>
    <p:sldId id="355" r:id="rId7"/>
    <p:sldId id="362" r:id="rId8"/>
    <p:sldId id="363" r:id="rId9"/>
    <p:sldId id="257" r:id="rId10"/>
    <p:sldId id="290" r:id="rId11"/>
    <p:sldId id="361" r:id="rId12"/>
    <p:sldId id="351" r:id="rId13"/>
    <p:sldId id="285" r:id="rId14"/>
    <p:sldId id="367" r:id="rId15"/>
    <p:sldId id="389" r:id="rId16"/>
    <p:sldId id="388" r:id="rId17"/>
    <p:sldId id="344" r:id="rId18"/>
    <p:sldId id="387" r:id="rId19"/>
    <p:sldId id="385" r:id="rId20"/>
    <p:sldId id="390" r:id="rId21"/>
    <p:sldId id="391" r:id="rId22"/>
    <p:sldId id="345" r:id="rId23"/>
    <p:sldId id="287" r:id="rId24"/>
    <p:sldId id="288" r:id="rId25"/>
    <p:sldId id="346" r:id="rId26"/>
    <p:sldId id="374" r:id="rId27"/>
    <p:sldId id="370" r:id="rId28"/>
    <p:sldId id="372" r:id="rId29"/>
    <p:sldId id="373" r:id="rId30"/>
    <p:sldId id="273" r:id="rId31"/>
    <p:sldId id="360" r:id="rId32"/>
    <p:sldId id="274" r:id="rId33"/>
    <p:sldId id="335" r:id="rId34"/>
    <p:sldId id="352" r:id="rId35"/>
    <p:sldId id="353" r:id="rId36"/>
    <p:sldId id="354" r:id="rId37"/>
    <p:sldId id="377" r:id="rId38"/>
    <p:sldId id="259" r:id="rId39"/>
    <p:sldId id="378" r:id="rId40"/>
    <p:sldId id="379" r:id="rId41"/>
    <p:sldId id="384" r:id="rId42"/>
    <p:sldId id="380" r:id="rId43"/>
    <p:sldId id="383" r:id="rId44"/>
    <p:sldId id="376" r:id="rId45"/>
    <p:sldId id="305" r:id="rId46"/>
    <p:sldId id="261" r:id="rId47"/>
    <p:sldId id="279" r:id="rId48"/>
    <p:sldId id="333" r:id="rId49"/>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81" autoAdjust="0"/>
    <p:restoredTop sz="93202" autoAdjust="0"/>
  </p:normalViewPr>
  <p:slideViewPr>
    <p:cSldViewPr snapToGrid="0">
      <p:cViewPr>
        <p:scale>
          <a:sx n="52" d="100"/>
          <a:sy n="52" d="100"/>
        </p:scale>
        <p:origin x="968" y="1068"/>
      </p:cViewPr>
      <p:guideLst/>
    </p:cSldViewPr>
  </p:slideViewPr>
  <p:notesTextViewPr>
    <p:cViewPr>
      <p:scale>
        <a:sx n="1" d="1"/>
        <a:sy n="1" d="1"/>
      </p:scale>
      <p:origin x="0" y="0"/>
    </p:cViewPr>
  </p:notesTextViewPr>
  <p:sorterViewPr>
    <p:cViewPr>
      <p:scale>
        <a:sx n="176" d="100"/>
        <a:sy n="176" d="100"/>
      </p:scale>
      <p:origin x="0" y="-16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10BA1-8D4E-4097-97E5-299B4746A1F8}" type="datetimeFigureOut">
              <a:rPr lang="th-TH" smtClean="0"/>
              <a:t>11/07/62</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D3935-30DE-4B89-BDCF-2D7E52EE05B6}" type="slidenum">
              <a:rPr lang="th-TH" smtClean="0"/>
              <a:t>‹#›</a:t>
            </a:fld>
            <a:endParaRPr lang="th-TH"/>
          </a:p>
        </p:txBody>
      </p:sp>
    </p:spTree>
    <p:extLst>
      <p:ext uri="{BB962C8B-B14F-4D97-AF65-F5344CB8AC3E}">
        <p14:creationId xmlns:p14="http://schemas.microsoft.com/office/powerpoint/2010/main" val="1635567993"/>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sz="1800" b="0" i="0" u="none" strike="noStrike" kern="1200" baseline="0" dirty="0" smtClean="0">
              <a:solidFill>
                <a:schemeClr val="tx1"/>
              </a:solidFill>
              <a:latin typeface="+mn-lt"/>
              <a:ea typeface="+mn-ea"/>
              <a:cs typeface="+mn-cs"/>
            </a:endParaRPr>
          </a:p>
          <a:p>
            <a:r>
              <a:rPr lang="en-US" sz="1800" kern="1200" dirty="0" smtClean="0">
                <a:solidFill>
                  <a:schemeClr val="tx1"/>
                </a:solidFill>
                <a:effectLst/>
                <a:latin typeface="+mn-lt"/>
                <a:ea typeface="+mn-ea"/>
                <a:cs typeface="+mn-cs"/>
              </a:rPr>
              <a:t>Big data </a:t>
            </a:r>
            <a:r>
              <a:rPr lang="th-TH" sz="1800" kern="1200" dirty="0" smtClean="0">
                <a:solidFill>
                  <a:schemeClr val="tx1"/>
                </a:solidFill>
                <a:effectLst/>
                <a:latin typeface="+mn-lt"/>
                <a:ea typeface="+mn-ea"/>
                <a:cs typeface="+mn-cs"/>
              </a:rPr>
              <a:t>คือ ข้อมูลที่ประกอบด้วยคุณลักษณะ </a:t>
            </a:r>
            <a:r>
              <a:rPr lang="en-US" sz="1800" kern="1200" dirty="0" smtClean="0">
                <a:solidFill>
                  <a:schemeClr val="tx1"/>
                </a:solidFill>
                <a:effectLst/>
                <a:latin typeface="+mn-lt"/>
                <a:ea typeface="+mn-ea"/>
                <a:cs typeface="+mn-cs"/>
              </a:rPr>
              <a:t>4</a:t>
            </a:r>
            <a:r>
              <a:rPr lang="th-TH" sz="1800" kern="1200" dirty="0" smtClean="0">
                <a:solidFill>
                  <a:schemeClr val="tx1"/>
                </a:solidFill>
                <a:effectLst/>
                <a:latin typeface="+mn-lt"/>
                <a:ea typeface="+mn-ea"/>
                <a:cs typeface="+mn-cs"/>
              </a:rPr>
              <a:t> อย่างคือ</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1. Volume — size </a:t>
            </a:r>
            <a:r>
              <a:rPr lang="th-TH" sz="1800" kern="1200" dirty="0" smtClean="0">
                <a:solidFill>
                  <a:schemeClr val="tx1"/>
                </a:solidFill>
                <a:effectLst/>
                <a:latin typeface="+mn-lt"/>
                <a:ea typeface="+mn-ea"/>
                <a:cs typeface="+mn-cs"/>
              </a:rPr>
              <a:t>ของข้อมูลมีขนาดใหญ่ มีปริมาณข้อมูลมาก ซึ่งสามารถเป็นได้ทั้งข้อมูลแบบ </a:t>
            </a:r>
            <a:r>
              <a:rPr lang="en-US" sz="1800" kern="1200" dirty="0" smtClean="0">
                <a:solidFill>
                  <a:schemeClr val="tx1"/>
                </a:solidFill>
                <a:effectLst/>
                <a:latin typeface="+mn-lt"/>
                <a:ea typeface="+mn-ea"/>
                <a:cs typeface="+mn-cs"/>
              </a:rPr>
              <a:t>offline </a:t>
            </a:r>
            <a:r>
              <a:rPr lang="th-TH" sz="1800" kern="1200" dirty="0" smtClean="0">
                <a:solidFill>
                  <a:schemeClr val="tx1"/>
                </a:solidFill>
                <a:effectLst/>
                <a:latin typeface="+mn-lt"/>
                <a:ea typeface="+mn-ea"/>
                <a:cs typeface="+mn-cs"/>
              </a:rPr>
              <a:t>หรือ </a:t>
            </a:r>
            <a:r>
              <a:rPr lang="en-US" sz="1800" kern="1200" dirty="0" smtClean="0">
                <a:solidFill>
                  <a:schemeClr val="tx1"/>
                </a:solidFill>
                <a:effectLst/>
                <a:latin typeface="+mn-lt"/>
                <a:ea typeface="+mn-ea"/>
                <a:cs typeface="+mn-cs"/>
              </a:rPr>
              <a:t>online</a:t>
            </a:r>
          </a:p>
          <a:p>
            <a:r>
              <a:rPr lang="en-US" sz="1800" kern="1200" dirty="0" smtClean="0">
                <a:solidFill>
                  <a:schemeClr val="tx1"/>
                </a:solidFill>
                <a:effectLst/>
                <a:latin typeface="+mn-lt"/>
                <a:ea typeface="+mn-ea"/>
                <a:cs typeface="+mn-cs"/>
              </a:rPr>
              <a:t>2. Variety — </a:t>
            </a:r>
            <a:r>
              <a:rPr lang="th-TH" sz="1800" kern="1200" dirty="0" smtClean="0">
                <a:solidFill>
                  <a:schemeClr val="tx1"/>
                </a:solidFill>
                <a:effectLst/>
                <a:latin typeface="+mn-lt"/>
                <a:ea typeface="+mn-ea"/>
                <a:cs typeface="+mn-cs"/>
              </a:rPr>
              <a:t>ข้อมูลมีความหลากหลาย สามารถเป็นได้ทั้งที่มีโครงสร้างและข้อมูลที่ไม่สามารถจับ </a:t>
            </a:r>
            <a:r>
              <a:rPr lang="en-US" sz="1800" kern="1200" dirty="0" smtClean="0">
                <a:solidFill>
                  <a:schemeClr val="tx1"/>
                </a:solidFill>
                <a:effectLst/>
                <a:latin typeface="+mn-lt"/>
                <a:ea typeface="+mn-ea"/>
                <a:cs typeface="+mn-cs"/>
              </a:rPr>
              <a:t>pattern </a:t>
            </a:r>
            <a:r>
              <a:rPr lang="th-TH" sz="1800" kern="1200" dirty="0" smtClean="0">
                <a:solidFill>
                  <a:schemeClr val="tx1"/>
                </a:solidFill>
                <a:effectLst/>
                <a:latin typeface="+mn-lt"/>
                <a:ea typeface="+mn-ea"/>
                <a:cs typeface="+mn-cs"/>
              </a:rPr>
              <a:t>ได้</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3. Velocity — </a:t>
            </a:r>
            <a:r>
              <a:rPr lang="th-TH" sz="1800" kern="1200" dirty="0" smtClean="0">
                <a:solidFill>
                  <a:schemeClr val="tx1"/>
                </a:solidFill>
                <a:effectLst/>
                <a:latin typeface="+mn-lt"/>
                <a:ea typeface="+mn-ea"/>
                <a:cs typeface="+mn-cs"/>
              </a:rPr>
              <a:t>ข้อมูลมีการเปลี่ยนแปลงตลอดเวลาอย่างรวดเร็ว มีการส่งผ่านข้อมูลอย่างต่อเนื่องในลักษณะ </a:t>
            </a:r>
            <a:r>
              <a:rPr lang="en-US" sz="1800" kern="1200" dirty="0" smtClean="0">
                <a:solidFill>
                  <a:schemeClr val="tx1"/>
                </a:solidFill>
                <a:effectLst/>
                <a:latin typeface="+mn-lt"/>
                <a:ea typeface="+mn-ea"/>
                <a:cs typeface="+mn-cs"/>
              </a:rPr>
              <a:t>streaming </a:t>
            </a:r>
            <a:r>
              <a:rPr lang="th-TH" sz="1800" kern="1200" dirty="0" smtClean="0">
                <a:solidFill>
                  <a:schemeClr val="tx1"/>
                </a:solidFill>
                <a:effectLst/>
                <a:latin typeface="+mn-lt"/>
                <a:ea typeface="+mn-ea"/>
                <a:cs typeface="+mn-cs"/>
              </a:rPr>
              <a:t>ทำให้การวิเคราะห์ข้อมูลแบบ </a:t>
            </a:r>
            <a:r>
              <a:rPr lang="en-US" sz="1800" kern="1200" dirty="0" smtClean="0">
                <a:solidFill>
                  <a:schemeClr val="tx1"/>
                </a:solidFill>
                <a:effectLst/>
                <a:latin typeface="+mn-lt"/>
                <a:ea typeface="+mn-ea"/>
                <a:cs typeface="+mn-cs"/>
              </a:rPr>
              <a:t>manual </a:t>
            </a:r>
            <a:r>
              <a:rPr lang="th-TH" sz="1800" kern="1200" dirty="0" smtClean="0">
                <a:solidFill>
                  <a:schemeClr val="tx1"/>
                </a:solidFill>
                <a:effectLst/>
                <a:latin typeface="+mn-lt"/>
                <a:ea typeface="+mn-ea"/>
                <a:cs typeface="+mn-cs"/>
              </a:rPr>
              <a:t>มีข้อจำกัด</a:t>
            </a:r>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4. Veracity — </a:t>
            </a:r>
            <a:r>
              <a:rPr lang="th-TH" sz="1800" kern="1200" dirty="0" smtClean="0">
                <a:solidFill>
                  <a:schemeClr val="tx1"/>
                </a:solidFill>
                <a:effectLst/>
                <a:latin typeface="+mn-lt"/>
                <a:ea typeface="+mn-ea"/>
                <a:cs typeface="+mn-cs"/>
              </a:rPr>
              <a:t>ข้อมูลมีความไม่ชัดเจน (</a:t>
            </a:r>
            <a:r>
              <a:rPr lang="en-US" sz="1800" kern="1200" dirty="0" smtClean="0">
                <a:solidFill>
                  <a:schemeClr val="tx1"/>
                </a:solidFill>
                <a:effectLst/>
                <a:latin typeface="+mn-lt"/>
                <a:ea typeface="+mn-ea"/>
                <a:cs typeface="+mn-cs"/>
              </a:rPr>
              <a:t>untrusted, </a:t>
            </a:r>
            <a:r>
              <a:rPr lang="en-US" sz="1800" kern="1200" dirty="0" err="1" smtClean="0">
                <a:solidFill>
                  <a:schemeClr val="tx1"/>
                </a:solidFill>
                <a:effectLst/>
                <a:latin typeface="+mn-lt"/>
                <a:ea typeface="+mn-ea"/>
                <a:cs typeface="+mn-cs"/>
              </a:rPr>
              <a:t>uncleaned</a:t>
            </a:r>
            <a:r>
              <a:rPr lang="en-US" sz="1800" kern="1200" dirty="0" smtClean="0">
                <a:solidFill>
                  <a:schemeClr val="tx1"/>
                </a:solidFill>
                <a:effectLst/>
                <a:latin typeface="+mn-lt"/>
                <a:ea typeface="+mn-ea"/>
                <a:cs typeface="+mn-cs"/>
              </a:rPr>
              <a:t>)</a:t>
            </a:r>
          </a:p>
          <a:p>
            <a:endParaRPr lang="th-TH" sz="1800" b="0" i="0" u="none" strike="noStrike" kern="1200" baseline="0" dirty="0" smtClean="0">
              <a:solidFill>
                <a:schemeClr val="tx1"/>
              </a:solidFill>
              <a:latin typeface="+mn-lt"/>
              <a:ea typeface="+mn-ea"/>
              <a:cs typeface="+mn-cs"/>
            </a:endParaRPr>
          </a:p>
          <a:p>
            <a:endParaRPr lang="th-TH"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While data preparation and management are essential in</a:t>
            </a:r>
          </a:p>
          <a:p>
            <a:r>
              <a:rPr lang="en-GB" sz="1800" b="0" i="0" u="none" strike="noStrike" kern="1200" baseline="0" dirty="0" smtClean="0">
                <a:solidFill>
                  <a:schemeClr val="tx1"/>
                </a:solidFill>
                <a:latin typeface="+mn-lt"/>
                <a:ea typeface="+mn-ea"/>
                <a:cs typeface="+mn-cs"/>
              </a:rPr>
              <a:t>facilitating the raw-data-to-knowledge process [9], research on</a:t>
            </a:r>
          </a:p>
          <a:p>
            <a:r>
              <a:rPr lang="en-GB" sz="1800" b="0" i="0" u="none" strike="noStrike" kern="1200" baseline="0" dirty="0" smtClean="0">
                <a:solidFill>
                  <a:schemeClr val="tx1"/>
                </a:solidFill>
                <a:latin typeface="+mn-lt"/>
                <a:ea typeface="+mn-ea"/>
                <a:cs typeface="+mn-cs"/>
              </a:rPr>
              <a:t>leveraging cutting-edge methods and technologies to maximize</a:t>
            </a:r>
          </a:p>
          <a:p>
            <a:r>
              <a:rPr lang="en-GB" sz="1800" b="0" i="0" u="none" strike="noStrike" kern="1200" baseline="0" dirty="0" smtClean="0">
                <a:solidFill>
                  <a:schemeClr val="tx1"/>
                </a:solidFill>
                <a:latin typeface="+mn-lt"/>
                <a:ea typeface="+mn-ea"/>
                <a:cs typeface="+mn-cs"/>
              </a:rPr>
              <a:t>the value of big data in health research remains underdeveloped</a:t>
            </a:r>
          </a:p>
          <a:p>
            <a:r>
              <a:rPr lang="en-GB" sz="1800" b="0" i="0" u="none" strike="noStrike" kern="1200" baseline="0" dirty="0" smtClean="0">
                <a:solidFill>
                  <a:schemeClr val="tx1"/>
                </a:solidFill>
                <a:latin typeface="+mn-lt"/>
                <a:ea typeface="+mn-ea"/>
                <a:cs typeface="+mn-cs"/>
              </a:rPr>
              <a:t>[4, 10]. Many data management solutions developed in the</a:t>
            </a:r>
          </a:p>
          <a:p>
            <a:r>
              <a:rPr lang="en-GB" sz="1800" b="0" i="0" u="none" strike="noStrike" kern="1200" baseline="0" dirty="0" smtClean="0">
                <a:solidFill>
                  <a:schemeClr val="tx1"/>
                </a:solidFill>
                <a:latin typeface="+mn-lt"/>
                <a:ea typeface="+mn-ea"/>
                <a:cs typeface="+mn-cs"/>
              </a:rPr>
              <a:t>past are facing the challenge of big data’s volume, velocity, variety</a:t>
            </a:r>
          </a:p>
          <a:p>
            <a:r>
              <a:rPr lang="en-GB" sz="1800" b="0" i="0" u="none" strike="noStrike" kern="1200" baseline="0" dirty="0" smtClean="0">
                <a:solidFill>
                  <a:schemeClr val="tx1"/>
                </a:solidFill>
                <a:latin typeface="+mn-lt"/>
                <a:ea typeface="+mn-ea"/>
                <a:cs typeface="+mn-cs"/>
              </a:rPr>
              <a:t>and veracity (four Vs), with the last ‘V’ specifically critical to</a:t>
            </a:r>
          </a:p>
          <a:p>
            <a:r>
              <a:rPr lang="en-GB" sz="1800" b="0" i="0" u="none" strike="noStrike" kern="1200" baseline="0" dirty="0" smtClean="0">
                <a:solidFill>
                  <a:schemeClr val="tx1"/>
                </a:solidFill>
                <a:latin typeface="+mn-lt"/>
                <a:ea typeface="+mn-ea"/>
                <a:cs typeface="+mn-cs"/>
              </a:rPr>
              <a:t>health research [11]. Inadequacy of </a:t>
            </a:r>
            <a:r>
              <a:rPr lang="en-GB" sz="1800" b="0" i="0" u="none" strike="noStrike" kern="1200" baseline="0" dirty="0" err="1" smtClean="0">
                <a:solidFill>
                  <a:schemeClr val="tx1"/>
                </a:solidFill>
                <a:latin typeface="+mn-lt"/>
                <a:ea typeface="+mn-ea"/>
                <a:cs typeface="+mn-cs"/>
              </a:rPr>
              <a:t>analyzable</a:t>
            </a:r>
            <a:r>
              <a:rPr lang="en-GB" sz="1800" b="0" i="0" u="none" strike="noStrike" kern="1200" baseline="0" dirty="0" smtClean="0">
                <a:solidFill>
                  <a:schemeClr val="tx1"/>
                </a:solidFill>
                <a:latin typeface="+mn-lt"/>
                <a:ea typeface="+mn-ea"/>
                <a:cs typeface="+mn-cs"/>
              </a:rPr>
              <a:t> data, barriers</a:t>
            </a:r>
          </a:p>
          <a:p>
            <a:r>
              <a:rPr lang="en-GB" sz="1800" b="0" i="0" u="none" strike="noStrike" kern="1200" baseline="0" dirty="0" smtClean="0">
                <a:solidFill>
                  <a:schemeClr val="tx1"/>
                </a:solidFill>
                <a:latin typeface="+mn-lt"/>
                <a:ea typeface="+mn-ea"/>
                <a:cs typeface="+mn-cs"/>
              </a:rPr>
              <a:t>to data access and slowness in obtaining information have stymied scientific advances [12, 13], and added operational</a:t>
            </a:r>
          </a:p>
          <a:p>
            <a:r>
              <a:rPr lang="en-GB" sz="1800" b="0" i="0" u="none" strike="noStrike" kern="1200" baseline="0" dirty="0" smtClean="0">
                <a:solidFill>
                  <a:schemeClr val="tx1"/>
                </a:solidFill>
                <a:latin typeface="+mn-lt"/>
                <a:ea typeface="+mn-ea"/>
                <a:cs typeface="+mn-cs"/>
              </a:rPr>
              <a:t>complexity to science administration [14, 15].</a:t>
            </a:r>
            <a:endParaRPr lang="th-TH" dirty="0" smtClean="0"/>
          </a:p>
          <a:p>
            <a:endParaRPr lang="th-TH" dirty="0"/>
          </a:p>
        </p:txBody>
      </p:sp>
      <p:sp>
        <p:nvSpPr>
          <p:cNvPr id="4" name="ตัวแทนหมายเลขสไลด์ 3"/>
          <p:cNvSpPr>
            <a:spLocks noGrp="1"/>
          </p:cNvSpPr>
          <p:nvPr>
            <p:ph type="sldNum" sz="quarter" idx="10"/>
          </p:nvPr>
        </p:nvSpPr>
        <p:spPr/>
        <p:txBody>
          <a:bodyPr/>
          <a:lstStyle/>
          <a:p>
            <a:fld id="{DB6D3935-30DE-4B89-BDCF-2D7E52EE05B6}" type="slidenum">
              <a:rPr lang="th-TH" smtClean="0"/>
              <a:t>6</a:t>
            </a:fld>
            <a:endParaRPr lang="th-TH"/>
          </a:p>
        </p:txBody>
      </p:sp>
    </p:spTree>
    <p:extLst>
      <p:ext uri="{BB962C8B-B14F-4D97-AF65-F5344CB8AC3E}">
        <p14:creationId xmlns:p14="http://schemas.microsoft.com/office/powerpoint/2010/main" val="55389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Since the new millennium, significant funds have been invested</a:t>
            </a:r>
          </a:p>
          <a:p>
            <a:r>
              <a:rPr lang="en-GB" sz="1800" b="0" i="0" u="none" strike="noStrike" kern="1200" baseline="0" dirty="0" smtClean="0">
                <a:solidFill>
                  <a:schemeClr val="tx1"/>
                </a:solidFill>
                <a:latin typeface="+mn-lt"/>
                <a:ea typeface="+mn-ea"/>
                <a:cs typeface="+mn-cs"/>
              </a:rPr>
              <a:t>in building such information resources; however, fully</a:t>
            </a:r>
          </a:p>
          <a:p>
            <a:r>
              <a:rPr lang="en-GB" sz="1800" b="0" i="0" u="none" strike="noStrike" kern="1200" baseline="0" dirty="0" smtClean="0">
                <a:solidFill>
                  <a:schemeClr val="tx1"/>
                </a:solidFill>
                <a:latin typeface="+mn-lt"/>
                <a:ea typeface="+mn-ea"/>
                <a:cs typeface="+mn-cs"/>
              </a:rPr>
              <a:t>Findable, Accessible, Interoperable and Reusable (FAIR) data</a:t>
            </a:r>
          </a:p>
          <a:p>
            <a:r>
              <a:rPr lang="en-GB" sz="1800" b="0" i="0" u="none" strike="noStrike" kern="1200" baseline="0" dirty="0" smtClean="0">
                <a:solidFill>
                  <a:schemeClr val="tx1"/>
                </a:solidFill>
                <a:latin typeface="+mn-lt"/>
                <a:ea typeface="+mn-ea"/>
                <a:cs typeface="+mn-cs"/>
              </a:rPr>
              <a:t>resources are still rare [7]. The lack of data access isolates valuable</a:t>
            </a:r>
          </a:p>
          <a:p>
            <a:r>
              <a:rPr lang="en-GB" sz="1800" b="0" i="0" u="none" strike="noStrike" kern="1200" baseline="0" dirty="0" smtClean="0">
                <a:solidFill>
                  <a:schemeClr val="tx1"/>
                </a:solidFill>
                <a:latin typeface="+mn-lt"/>
                <a:ea typeface="+mn-ea"/>
                <a:cs typeface="+mn-cs"/>
              </a:rPr>
              <a:t>information and significant amount of associated </a:t>
            </a:r>
            <a:r>
              <a:rPr lang="en-GB" sz="1800" b="0" i="0" u="none" strike="noStrike" kern="1200" baseline="0" dirty="0" err="1" smtClean="0">
                <a:solidFill>
                  <a:schemeClr val="tx1"/>
                </a:solidFill>
                <a:latin typeface="+mn-lt"/>
                <a:ea typeface="+mn-ea"/>
                <a:cs typeface="+mn-cs"/>
              </a:rPr>
              <a:t>biospecimens</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from the resource seekers [8]. Optimizing the use of</a:t>
            </a:r>
          </a:p>
          <a:p>
            <a:r>
              <a:rPr lang="en-GB" sz="1800" b="0" i="0" u="none" strike="noStrike" kern="1200" baseline="0" dirty="0" smtClean="0">
                <a:solidFill>
                  <a:schemeClr val="tx1"/>
                </a:solidFill>
                <a:latin typeface="+mn-lt"/>
                <a:ea typeface="+mn-ea"/>
                <a:cs typeface="+mn-cs"/>
              </a:rPr>
              <a:t>these data and </a:t>
            </a:r>
            <a:r>
              <a:rPr lang="en-GB" sz="1800" b="0" i="0" u="none" strike="noStrike" kern="1200" baseline="0" dirty="0" err="1" smtClean="0">
                <a:solidFill>
                  <a:schemeClr val="tx1"/>
                </a:solidFill>
                <a:latin typeface="+mn-lt"/>
                <a:ea typeface="+mn-ea"/>
                <a:cs typeface="+mn-cs"/>
              </a:rPr>
              <a:t>biorepositories</a:t>
            </a:r>
            <a:r>
              <a:rPr lang="en-GB" sz="1800" b="0" i="0" u="none" strike="noStrike" kern="1200" baseline="0" dirty="0" smtClean="0">
                <a:solidFill>
                  <a:schemeClr val="tx1"/>
                </a:solidFill>
                <a:latin typeface="+mn-lt"/>
                <a:ea typeface="+mn-ea"/>
                <a:cs typeface="+mn-cs"/>
              </a:rPr>
              <a:t>, into which considerable funds</a:t>
            </a:r>
          </a:p>
          <a:p>
            <a:r>
              <a:rPr lang="en-GB" sz="1800" b="0" i="0" u="none" strike="noStrike" kern="1200" baseline="0" dirty="0" smtClean="0">
                <a:solidFill>
                  <a:schemeClr val="tx1"/>
                </a:solidFill>
                <a:latin typeface="+mn-lt"/>
                <a:ea typeface="+mn-ea"/>
                <a:cs typeface="+mn-cs"/>
              </a:rPr>
              <a:t>have already been spent, will release untapped resources to the</a:t>
            </a:r>
          </a:p>
          <a:p>
            <a:r>
              <a:rPr lang="en-GB" sz="1800" b="0" i="0" u="none" strike="noStrike" kern="1200" baseline="0" dirty="0" smtClean="0">
                <a:solidFill>
                  <a:schemeClr val="tx1"/>
                </a:solidFill>
                <a:latin typeface="+mn-lt"/>
                <a:ea typeface="+mn-ea"/>
                <a:cs typeface="+mn-cs"/>
              </a:rPr>
              <a:t>health research community.</a:t>
            </a:r>
            <a:endParaRPr lang="th-TH" sz="1800" b="0" i="0" u="none" strike="noStrike" kern="1200" baseline="0" dirty="0" smtClean="0">
              <a:solidFill>
                <a:schemeClr val="tx1"/>
              </a:solidFill>
              <a:latin typeface="+mn-lt"/>
              <a:ea typeface="+mn-ea"/>
              <a:cs typeface="+mn-cs"/>
            </a:endParaRPr>
          </a:p>
        </p:txBody>
      </p:sp>
      <p:sp>
        <p:nvSpPr>
          <p:cNvPr id="4" name="ตัวแทนหมายเลขสไลด์ 3"/>
          <p:cNvSpPr>
            <a:spLocks noGrp="1"/>
          </p:cNvSpPr>
          <p:nvPr>
            <p:ph type="sldNum" sz="quarter" idx="10"/>
          </p:nvPr>
        </p:nvSpPr>
        <p:spPr/>
        <p:txBody>
          <a:bodyPr/>
          <a:lstStyle/>
          <a:p>
            <a:fld id="{DB6D3935-30DE-4B89-BDCF-2D7E52EE05B6}" type="slidenum">
              <a:rPr lang="th-TH" smtClean="0"/>
              <a:t>9</a:t>
            </a:fld>
            <a:endParaRPr lang="th-TH"/>
          </a:p>
        </p:txBody>
      </p:sp>
    </p:spTree>
    <p:extLst>
      <p:ext uri="{BB962C8B-B14F-4D97-AF65-F5344CB8AC3E}">
        <p14:creationId xmlns:p14="http://schemas.microsoft.com/office/powerpoint/2010/main" val="360444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Since the new millennium, significant funds have been invested</a:t>
            </a:r>
          </a:p>
          <a:p>
            <a:r>
              <a:rPr lang="en-GB" sz="1800" b="0" i="0" u="none" strike="noStrike" kern="1200" baseline="0" dirty="0" smtClean="0">
                <a:solidFill>
                  <a:schemeClr val="tx1"/>
                </a:solidFill>
                <a:latin typeface="+mn-lt"/>
                <a:ea typeface="+mn-ea"/>
                <a:cs typeface="+mn-cs"/>
              </a:rPr>
              <a:t>in building such information resources; however, fully</a:t>
            </a:r>
          </a:p>
          <a:p>
            <a:r>
              <a:rPr lang="en-GB" sz="1800" b="0" i="0" u="none" strike="noStrike" kern="1200" baseline="0" dirty="0" smtClean="0">
                <a:solidFill>
                  <a:schemeClr val="tx1"/>
                </a:solidFill>
                <a:latin typeface="+mn-lt"/>
                <a:ea typeface="+mn-ea"/>
                <a:cs typeface="+mn-cs"/>
              </a:rPr>
              <a:t>Findable, Accessible, Interoperable and Reusable (FAIR) data</a:t>
            </a:r>
          </a:p>
          <a:p>
            <a:r>
              <a:rPr lang="en-GB" sz="1800" b="0" i="0" u="none" strike="noStrike" kern="1200" baseline="0" dirty="0" smtClean="0">
                <a:solidFill>
                  <a:schemeClr val="tx1"/>
                </a:solidFill>
                <a:latin typeface="+mn-lt"/>
                <a:ea typeface="+mn-ea"/>
                <a:cs typeface="+mn-cs"/>
              </a:rPr>
              <a:t>resources are still rare [7]. The lack of data access isolates valuable</a:t>
            </a:r>
          </a:p>
          <a:p>
            <a:r>
              <a:rPr lang="en-GB" sz="1800" b="0" i="0" u="none" strike="noStrike" kern="1200" baseline="0" dirty="0" smtClean="0">
                <a:solidFill>
                  <a:schemeClr val="tx1"/>
                </a:solidFill>
                <a:latin typeface="+mn-lt"/>
                <a:ea typeface="+mn-ea"/>
                <a:cs typeface="+mn-cs"/>
              </a:rPr>
              <a:t>information and significant amount of associated </a:t>
            </a:r>
            <a:r>
              <a:rPr lang="en-GB" sz="1800" b="0" i="0" u="none" strike="noStrike" kern="1200" baseline="0" dirty="0" err="1" smtClean="0">
                <a:solidFill>
                  <a:schemeClr val="tx1"/>
                </a:solidFill>
                <a:latin typeface="+mn-lt"/>
                <a:ea typeface="+mn-ea"/>
                <a:cs typeface="+mn-cs"/>
              </a:rPr>
              <a:t>biospecimens</a:t>
            </a:r>
            <a:endParaRPr lang="en-GB" sz="1800" b="0" i="0" u="none" strike="noStrike" kern="1200" baseline="0" dirty="0" smtClean="0">
              <a:solidFill>
                <a:schemeClr val="tx1"/>
              </a:solidFill>
              <a:latin typeface="+mn-lt"/>
              <a:ea typeface="+mn-ea"/>
              <a:cs typeface="+mn-cs"/>
            </a:endParaRPr>
          </a:p>
          <a:p>
            <a:r>
              <a:rPr lang="en-GB" sz="1800" b="0" i="0" u="none" strike="noStrike" kern="1200" baseline="0" dirty="0" smtClean="0">
                <a:solidFill>
                  <a:schemeClr val="tx1"/>
                </a:solidFill>
                <a:latin typeface="+mn-lt"/>
                <a:ea typeface="+mn-ea"/>
                <a:cs typeface="+mn-cs"/>
              </a:rPr>
              <a:t>from the resource seekers [8]. Optimizing the use of</a:t>
            </a:r>
          </a:p>
          <a:p>
            <a:r>
              <a:rPr lang="en-GB" sz="1800" b="0" i="0" u="none" strike="noStrike" kern="1200" baseline="0" dirty="0" smtClean="0">
                <a:solidFill>
                  <a:schemeClr val="tx1"/>
                </a:solidFill>
                <a:latin typeface="+mn-lt"/>
                <a:ea typeface="+mn-ea"/>
                <a:cs typeface="+mn-cs"/>
              </a:rPr>
              <a:t>these data and </a:t>
            </a:r>
            <a:r>
              <a:rPr lang="en-GB" sz="1800" b="0" i="0" u="none" strike="noStrike" kern="1200" baseline="0" dirty="0" err="1" smtClean="0">
                <a:solidFill>
                  <a:schemeClr val="tx1"/>
                </a:solidFill>
                <a:latin typeface="+mn-lt"/>
                <a:ea typeface="+mn-ea"/>
                <a:cs typeface="+mn-cs"/>
              </a:rPr>
              <a:t>biorepositories</a:t>
            </a:r>
            <a:r>
              <a:rPr lang="en-GB" sz="1800" b="0" i="0" u="none" strike="noStrike" kern="1200" baseline="0" dirty="0" smtClean="0">
                <a:solidFill>
                  <a:schemeClr val="tx1"/>
                </a:solidFill>
                <a:latin typeface="+mn-lt"/>
                <a:ea typeface="+mn-ea"/>
                <a:cs typeface="+mn-cs"/>
              </a:rPr>
              <a:t>, into which considerable funds</a:t>
            </a:r>
          </a:p>
          <a:p>
            <a:r>
              <a:rPr lang="en-GB" sz="1800" b="0" i="0" u="none" strike="noStrike" kern="1200" baseline="0" dirty="0" smtClean="0">
                <a:solidFill>
                  <a:schemeClr val="tx1"/>
                </a:solidFill>
                <a:latin typeface="+mn-lt"/>
                <a:ea typeface="+mn-ea"/>
                <a:cs typeface="+mn-cs"/>
              </a:rPr>
              <a:t>have already been spent, will release untapped resources to the</a:t>
            </a:r>
          </a:p>
          <a:p>
            <a:r>
              <a:rPr lang="en-GB" sz="1800" b="0" i="0" u="none" strike="noStrike" kern="1200" baseline="0" dirty="0" smtClean="0">
                <a:solidFill>
                  <a:schemeClr val="tx1"/>
                </a:solidFill>
                <a:latin typeface="+mn-lt"/>
                <a:ea typeface="+mn-ea"/>
                <a:cs typeface="+mn-cs"/>
              </a:rPr>
              <a:t>health research community.</a:t>
            </a:r>
            <a:endParaRPr lang="th-TH" sz="1800" b="0" i="0" u="none" strike="noStrike" kern="1200" baseline="0" dirty="0" smtClean="0">
              <a:solidFill>
                <a:schemeClr val="tx1"/>
              </a:solidFill>
              <a:latin typeface="+mn-lt"/>
              <a:ea typeface="+mn-ea"/>
              <a:cs typeface="+mn-cs"/>
            </a:endParaRPr>
          </a:p>
        </p:txBody>
      </p:sp>
      <p:sp>
        <p:nvSpPr>
          <p:cNvPr id="4" name="ตัวแทนหมายเลขสไลด์ 3"/>
          <p:cNvSpPr>
            <a:spLocks noGrp="1"/>
          </p:cNvSpPr>
          <p:nvPr>
            <p:ph type="sldNum" sz="quarter" idx="10"/>
          </p:nvPr>
        </p:nvSpPr>
        <p:spPr/>
        <p:txBody>
          <a:bodyPr/>
          <a:lstStyle/>
          <a:p>
            <a:fld id="{DB6D3935-30DE-4B89-BDCF-2D7E52EE05B6}" type="slidenum">
              <a:rPr lang="th-TH" smtClean="0"/>
              <a:t>10</a:t>
            </a:fld>
            <a:endParaRPr lang="th-TH"/>
          </a:p>
        </p:txBody>
      </p:sp>
    </p:spTree>
    <p:extLst>
      <p:ext uri="{BB962C8B-B14F-4D97-AF65-F5344CB8AC3E}">
        <p14:creationId xmlns:p14="http://schemas.microsoft.com/office/powerpoint/2010/main" val="62895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Medicine and healthcare are undergoing profound changes. Whole-genome sequencing and high-resolution imaging technologies are key drivers of this rapid and crucial transformation. Technological innovation combined with automation and miniaturization has triggered an explosion in data production that will soon reach exabyte proportions. How are we going to deal with this exponential increase in data production? The potential of “big data” for improving health is enormous but, at the same time, we face a wide range of challenges to overcome urgently. Europe is very proud of its cultural diversity; however, exploitation of the data made available through advances in genomic medicine, imaging, and a wide range of mobile health applications or connected devices is hampered by numerous historical, technical, legal, and political barriers. European health systems and databases are diverse and fragmented. There is a lack of harmonization of data formats, processing, analysis, and data transfer, which leads to incompatibilities and lost opportunities. Legal frameworks for data sharing are evolving. Clinicians, researchers, and citizens need improved methods, tools, and training to generate, </a:t>
            </a:r>
            <a:r>
              <a:rPr lang="en-GB" dirty="0" err="1" smtClean="0"/>
              <a:t>analyze</a:t>
            </a:r>
            <a:r>
              <a:rPr lang="en-GB" dirty="0" smtClean="0"/>
              <a:t>, and query data effectively. Addressing these barriers will contribute to creating the European Single Market for health, which will improve health and healthcare for all Europeans</a:t>
            </a:r>
            <a:endParaRPr lang="th-TH" dirty="0" smtClean="0"/>
          </a:p>
          <a:p>
            <a:endParaRPr lang="th-TH" dirty="0"/>
          </a:p>
        </p:txBody>
      </p:sp>
      <p:sp>
        <p:nvSpPr>
          <p:cNvPr id="4" name="ตัวแทนหมายเลขสไลด์ 3"/>
          <p:cNvSpPr>
            <a:spLocks noGrp="1"/>
          </p:cNvSpPr>
          <p:nvPr>
            <p:ph type="sldNum" sz="quarter" idx="10"/>
          </p:nvPr>
        </p:nvSpPr>
        <p:spPr/>
        <p:txBody>
          <a:bodyPr/>
          <a:lstStyle/>
          <a:p>
            <a:fld id="{DB6D3935-30DE-4B89-BDCF-2D7E52EE05B6}" type="slidenum">
              <a:rPr lang="th-TH" smtClean="0"/>
              <a:t>26</a:t>
            </a:fld>
            <a:endParaRPr lang="th-TH"/>
          </a:p>
        </p:txBody>
      </p:sp>
    </p:spTree>
    <p:extLst>
      <p:ext uri="{BB962C8B-B14F-4D97-AF65-F5344CB8AC3E}">
        <p14:creationId xmlns:p14="http://schemas.microsoft.com/office/powerpoint/2010/main" val="1321523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524000" y="1122363"/>
            <a:ext cx="9144000" cy="2387600"/>
          </a:xfrm>
        </p:spPr>
        <p:txBody>
          <a:bodyPr anchor="b"/>
          <a:lstStyle>
            <a:lvl1pPr algn="ctr">
              <a:defRPr sz="6000"/>
            </a:lvl1pPr>
          </a:lstStyle>
          <a:p>
            <a:r>
              <a:rPr lang="th-TH" smtClean="0"/>
              <a:t>คลิกเพื่อแก้ไขสไตล์ชื่อเรื่องต้นแบบ</a:t>
            </a:r>
            <a:endParaRPr lang="th-TH"/>
          </a:p>
        </p:txBody>
      </p:sp>
      <p:sp>
        <p:nvSpPr>
          <p:cNvPr id="3" name="ชื่อเรื่องรอง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smtClean="0"/>
              <a:t>คลิกเพื่อแก้ไขสไตล์ชื่อเรื่องรองต้นแบบ</a:t>
            </a:r>
            <a:endParaRPr lang="th-TH"/>
          </a:p>
        </p:txBody>
      </p:sp>
      <p:sp>
        <p:nvSpPr>
          <p:cNvPr id="4" name="ตัวแทนวันที่ 3"/>
          <p:cNvSpPr>
            <a:spLocks noGrp="1"/>
          </p:cNvSpPr>
          <p:nvPr>
            <p:ph type="dt" sz="half" idx="10"/>
          </p:nvPr>
        </p:nvSpPr>
        <p:spPr/>
        <p:txBody>
          <a:bodyPr/>
          <a:lstStyle/>
          <a:p>
            <a:fld id="{52DEA25B-D154-41DD-A491-FB7ED58B79B2}" type="datetimeFigureOut">
              <a:rPr lang="th-TH" smtClean="0"/>
              <a:t>11/07/62</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251963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2DEA25B-D154-41DD-A491-FB7ED58B79B2}" type="datetimeFigureOut">
              <a:rPr lang="th-TH" smtClean="0"/>
              <a:t>11/07/62</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21534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8724900" y="365125"/>
            <a:ext cx="2628900" cy="5811838"/>
          </a:xfrm>
        </p:spPr>
        <p:txBody>
          <a:bodyPr vert="eaVert"/>
          <a:lstStyle/>
          <a:p>
            <a:r>
              <a:rPr lang="th-TH" smtClean="0"/>
              <a:t>คลิกเพื่อแก้ไขสไตล์ชื่อเรื่องต้นแบบ</a:t>
            </a:r>
            <a:endParaRPr lang="th-TH"/>
          </a:p>
        </p:txBody>
      </p:sp>
      <p:sp>
        <p:nvSpPr>
          <p:cNvPr id="3" name="ตัวแทนข้อความแนวตั้ง 2"/>
          <p:cNvSpPr>
            <a:spLocks noGrp="1"/>
          </p:cNvSpPr>
          <p:nvPr>
            <p:ph type="body" orient="vert" idx="1"/>
          </p:nvPr>
        </p:nvSpPr>
        <p:spPr>
          <a:xfrm>
            <a:off x="838200" y="365125"/>
            <a:ext cx="7734300" cy="5811838"/>
          </a:xfrm>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2DEA25B-D154-41DD-A491-FB7ED58B79B2}" type="datetimeFigureOut">
              <a:rPr lang="th-TH" smtClean="0"/>
              <a:t>11/07/62</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70608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เนื้อหา 2"/>
          <p:cNvSpPr>
            <a:spLocks noGrp="1"/>
          </p:cNvSpPr>
          <p:nvPr>
            <p:ph idx="1"/>
          </p:nvPr>
        </p:nvSpPr>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52DEA25B-D154-41DD-A491-FB7ED58B79B2}" type="datetimeFigureOut">
              <a:rPr lang="th-TH" smtClean="0"/>
              <a:t>11/07/62</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421810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1850" y="1709738"/>
            <a:ext cx="10515600" cy="2852737"/>
          </a:xfrm>
        </p:spPr>
        <p:txBody>
          <a:bodyPr anchor="b"/>
          <a:lstStyle>
            <a:lvl1pPr>
              <a:defRPr sz="6000"/>
            </a:lvl1pPr>
          </a:lstStyle>
          <a:p>
            <a:r>
              <a:rPr lang="th-TH" smtClean="0"/>
              <a:t>คลิกเพื่อแก้ไขสไตล์ชื่อเรื่องต้นแบบ</a:t>
            </a:r>
            <a:endParaRPr lang="th-TH"/>
          </a:p>
        </p:txBody>
      </p:sp>
      <p:sp>
        <p:nvSpPr>
          <p:cNvPr id="3" name="ตัวแทนข้อความ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smtClean="0"/>
              <a:t>คลิกเพื่อแก้ไขสไตล์ของข้อความต้นแบบ</a:t>
            </a:r>
          </a:p>
        </p:txBody>
      </p:sp>
      <p:sp>
        <p:nvSpPr>
          <p:cNvPr id="4" name="ตัวแทนวันที่ 3"/>
          <p:cNvSpPr>
            <a:spLocks noGrp="1"/>
          </p:cNvSpPr>
          <p:nvPr>
            <p:ph type="dt" sz="half" idx="10"/>
          </p:nvPr>
        </p:nvSpPr>
        <p:spPr/>
        <p:txBody>
          <a:bodyPr/>
          <a:lstStyle/>
          <a:p>
            <a:fld id="{52DEA25B-D154-41DD-A491-FB7ED58B79B2}" type="datetimeFigureOut">
              <a:rPr lang="th-TH" smtClean="0"/>
              <a:t>11/07/62</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3529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เนื้อหา 2"/>
          <p:cNvSpPr>
            <a:spLocks noGrp="1"/>
          </p:cNvSpPr>
          <p:nvPr>
            <p:ph sz="half" idx="1"/>
          </p:nvPr>
        </p:nvSpPr>
        <p:spPr>
          <a:xfrm>
            <a:off x="838200" y="1825625"/>
            <a:ext cx="5181600" cy="435133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6172200" y="1825625"/>
            <a:ext cx="5181600" cy="435133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52DEA25B-D154-41DD-A491-FB7ED58B79B2}" type="datetimeFigureOut">
              <a:rPr lang="th-TH" smtClean="0"/>
              <a:t>11/07/62</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5800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365125"/>
            <a:ext cx="10515600" cy="1325563"/>
          </a:xfrm>
        </p:spPr>
        <p:txBody>
          <a:bodyPr/>
          <a:lstStyle/>
          <a:p>
            <a:r>
              <a:rPr lang="th-TH" smtClean="0"/>
              <a:t>คลิกเพื่อแก้ไขสไตล์ชื่อเรื่องต้นแบบ</a:t>
            </a:r>
            <a:endParaRPr lang="th-TH"/>
          </a:p>
        </p:txBody>
      </p:sp>
      <p:sp>
        <p:nvSpPr>
          <p:cNvPr id="3" name="ตัวแทนข้อความ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4" name="ตัวแทนเนื้อหา 3"/>
          <p:cNvSpPr>
            <a:spLocks noGrp="1"/>
          </p:cNvSpPr>
          <p:nvPr>
            <p:ph sz="half" idx="2"/>
          </p:nvPr>
        </p:nvSpPr>
        <p:spPr>
          <a:xfrm>
            <a:off x="839788" y="2505075"/>
            <a:ext cx="5157787" cy="368458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6" name="ตัวแทนเนื้อหา 5"/>
          <p:cNvSpPr>
            <a:spLocks noGrp="1"/>
          </p:cNvSpPr>
          <p:nvPr>
            <p:ph sz="quarter" idx="4"/>
          </p:nvPr>
        </p:nvSpPr>
        <p:spPr>
          <a:xfrm>
            <a:off x="6172200" y="2505075"/>
            <a:ext cx="5183188" cy="3684588"/>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52DEA25B-D154-41DD-A491-FB7ED58B79B2}" type="datetimeFigureOut">
              <a:rPr lang="th-TH" smtClean="0"/>
              <a:t>11/07/62</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สไลด์ 8"/>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390034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คลิกเพื่อแก้ไขสไตล์ชื่อเรื่องต้นแบบ</a:t>
            </a:r>
            <a:endParaRPr lang="th-TH"/>
          </a:p>
        </p:txBody>
      </p:sp>
      <p:sp>
        <p:nvSpPr>
          <p:cNvPr id="3" name="ตัวแทนวันที่ 2"/>
          <p:cNvSpPr>
            <a:spLocks noGrp="1"/>
          </p:cNvSpPr>
          <p:nvPr>
            <p:ph type="dt" sz="half" idx="10"/>
          </p:nvPr>
        </p:nvSpPr>
        <p:spPr/>
        <p:txBody>
          <a:bodyPr/>
          <a:lstStyle/>
          <a:p>
            <a:fld id="{52DEA25B-D154-41DD-A491-FB7ED58B79B2}" type="datetimeFigureOut">
              <a:rPr lang="th-TH" smtClean="0"/>
              <a:t>11/07/62</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สไลด์ 4"/>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2910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52DEA25B-D154-41DD-A491-FB7ED58B79B2}" type="datetimeFigureOut">
              <a:rPr lang="th-TH" smtClean="0"/>
              <a:t>11/07/62</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สไลด์ 3"/>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86655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smtClean="0"/>
              <a:t>คลิกเพื่อแก้ไขสไตล์ชื่อเรื่องต้นแบบ</a:t>
            </a:r>
            <a:endParaRPr lang="th-TH"/>
          </a:p>
        </p:txBody>
      </p:sp>
      <p:sp>
        <p:nvSpPr>
          <p:cNvPr id="3" name="ตัวแทนเนื้อหา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ตัวแทนวันที่ 4"/>
          <p:cNvSpPr>
            <a:spLocks noGrp="1"/>
          </p:cNvSpPr>
          <p:nvPr>
            <p:ph type="dt" sz="half" idx="10"/>
          </p:nvPr>
        </p:nvSpPr>
        <p:spPr/>
        <p:txBody>
          <a:bodyPr/>
          <a:lstStyle/>
          <a:p>
            <a:fld id="{52DEA25B-D154-41DD-A491-FB7ED58B79B2}" type="datetimeFigureOut">
              <a:rPr lang="th-TH" smtClean="0"/>
              <a:t>11/07/62</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318319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smtClean="0"/>
              <a:t>คลิกเพื่อแก้ไขสไตล์ชื่อเรื่องต้นแบบ</a:t>
            </a:r>
            <a:endParaRPr lang="th-TH"/>
          </a:p>
        </p:txBody>
      </p:sp>
      <p:sp>
        <p:nvSpPr>
          <p:cNvPr id="3" name="ตัวแทนรูปภาพ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ตัวแทนวันที่ 4"/>
          <p:cNvSpPr>
            <a:spLocks noGrp="1"/>
          </p:cNvSpPr>
          <p:nvPr>
            <p:ph type="dt" sz="half" idx="10"/>
          </p:nvPr>
        </p:nvSpPr>
        <p:spPr/>
        <p:txBody>
          <a:bodyPr/>
          <a:lstStyle/>
          <a:p>
            <a:fld id="{52DEA25B-D154-41DD-A491-FB7ED58B79B2}" type="datetimeFigureOut">
              <a:rPr lang="th-TH" smtClean="0"/>
              <a:t>11/07/62</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B14CBB0E-2C69-4260-938E-BE3DDF29D448}" type="slidenum">
              <a:rPr lang="th-TH" smtClean="0"/>
              <a:t>‹#›</a:t>
            </a:fld>
            <a:endParaRPr lang="th-TH"/>
          </a:p>
        </p:txBody>
      </p:sp>
    </p:spTree>
    <p:extLst>
      <p:ext uri="{BB962C8B-B14F-4D97-AF65-F5344CB8AC3E}">
        <p14:creationId xmlns:p14="http://schemas.microsoft.com/office/powerpoint/2010/main" val="58655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smtClean="0"/>
              <a:t>คลิกเพื่อแก้ไขสไตล์ชื่อเรื่องต้นแบบ</a:t>
            </a:r>
            <a:endParaRPr lang="th-TH"/>
          </a:p>
        </p:txBody>
      </p:sp>
      <p:sp>
        <p:nvSpPr>
          <p:cNvPr id="3" name="ตัวแทนข้อความ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EA25B-D154-41DD-A491-FB7ED58B79B2}" type="datetimeFigureOut">
              <a:rPr lang="th-TH" smtClean="0"/>
              <a:t>11/07/62</a:t>
            </a:fld>
            <a:endParaRPr lang="th-TH"/>
          </a:p>
        </p:txBody>
      </p:sp>
      <p:sp>
        <p:nvSpPr>
          <p:cNvPr id="5" name="ตัวแทนท้ายกระดา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CBB0E-2C69-4260-938E-BE3DDF29D448}" type="slidenum">
              <a:rPr lang="th-TH" smtClean="0"/>
              <a:t>‹#›</a:t>
            </a:fld>
            <a:endParaRPr lang="th-TH"/>
          </a:p>
        </p:txBody>
      </p:sp>
    </p:spTree>
    <p:extLst>
      <p:ext uri="{BB962C8B-B14F-4D97-AF65-F5344CB8AC3E}">
        <p14:creationId xmlns:p14="http://schemas.microsoft.com/office/powerpoint/2010/main" val="2712674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BIG%20DATA%20&#3585;&#3619;&#3632;&#3607;&#3619;&#3623;&#3591;&#3626;&#3634;&#3608;&#3634;&#3619;&#3603;&#3626;&#3640;&#3586;%20-%20Open%20Government%20Data.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researchgate.net/figure/Big-data-in-healthcare-4Vs_fig3_31378376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140837" y="490380"/>
            <a:ext cx="9910322" cy="1503910"/>
          </a:xfrm>
        </p:spPr>
        <p:txBody>
          <a:bodyPr>
            <a:noAutofit/>
          </a:bodyPr>
          <a:lstStyle/>
          <a:p>
            <a:r>
              <a:rPr lang="en-GB" sz="4000" b="1" dirty="0" smtClean="0">
                <a:solidFill>
                  <a:srgbClr val="0033CC"/>
                </a:solidFill>
                <a:latin typeface="Arial" panose="020B0604020202020204" pitchFamily="34" charset="0"/>
                <a:cs typeface="Arial" panose="020B0604020202020204" pitchFamily="34" charset="0"/>
              </a:rPr>
              <a:t>Big Data </a:t>
            </a:r>
            <a:r>
              <a:rPr lang="en-GB" sz="4000" b="1" dirty="0">
                <a:solidFill>
                  <a:srgbClr val="0033CC"/>
                </a:solidFill>
                <a:latin typeface="Arial" panose="020B0604020202020204" pitchFamily="34" charset="0"/>
                <a:cs typeface="Arial" panose="020B0604020202020204" pitchFamily="34" charset="0"/>
              </a:rPr>
              <a:t>M</a:t>
            </a:r>
            <a:r>
              <a:rPr lang="en-GB" sz="4000" b="1" dirty="0" smtClean="0">
                <a:solidFill>
                  <a:srgbClr val="0033CC"/>
                </a:solidFill>
                <a:latin typeface="Arial" panose="020B0604020202020204" pitchFamily="34" charset="0"/>
                <a:cs typeface="Arial" panose="020B0604020202020204" pitchFamily="34" charset="0"/>
              </a:rPr>
              <a:t>anagement </a:t>
            </a:r>
            <a:br>
              <a:rPr lang="en-GB" sz="4000" b="1" dirty="0" smtClean="0">
                <a:solidFill>
                  <a:srgbClr val="0033CC"/>
                </a:solidFill>
                <a:latin typeface="Arial" panose="020B0604020202020204" pitchFamily="34" charset="0"/>
                <a:cs typeface="Arial" panose="020B0604020202020204" pitchFamily="34" charset="0"/>
              </a:rPr>
            </a:br>
            <a:r>
              <a:rPr lang="en-GB" sz="4000" b="1" dirty="0" smtClean="0">
                <a:solidFill>
                  <a:srgbClr val="0033CC"/>
                </a:solidFill>
                <a:latin typeface="Arial" panose="020B0604020202020204" pitchFamily="34" charset="0"/>
                <a:cs typeface="Arial" panose="020B0604020202020204" pitchFamily="34" charset="0"/>
              </a:rPr>
              <a:t>for</a:t>
            </a:r>
            <a:r>
              <a:rPr lang="th-TH" sz="4000" b="1" dirty="0" smtClean="0">
                <a:solidFill>
                  <a:srgbClr val="0033CC"/>
                </a:solidFill>
                <a:latin typeface="Arial" panose="020B0604020202020204" pitchFamily="34" charset="0"/>
              </a:rPr>
              <a:t> </a:t>
            </a:r>
            <a:r>
              <a:rPr lang="en-US" sz="4000" b="1" dirty="0" smtClean="0">
                <a:solidFill>
                  <a:srgbClr val="0033CC"/>
                </a:solidFill>
                <a:latin typeface="Arial" panose="020B0604020202020204" pitchFamily="34" charset="0"/>
                <a:cs typeface="Arial" panose="020B0604020202020204" pitchFamily="34" charset="0"/>
              </a:rPr>
              <a:t>Health Care Administration </a:t>
            </a:r>
            <a:br>
              <a:rPr lang="en-US" sz="4000" b="1" dirty="0" smtClean="0">
                <a:solidFill>
                  <a:srgbClr val="0033CC"/>
                </a:solidFill>
                <a:latin typeface="Arial" panose="020B0604020202020204" pitchFamily="34" charset="0"/>
                <a:cs typeface="Arial" panose="020B0604020202020204" pitchFamily="34" charset="0"/>
              </a:rPr>
            </a:br>
            <a:r>
              <a:rPr lang="en-US" sz="4000" b="1" dirty="0" smtClean="0">
                <a:solidFill>
                  <a:srgbClr val="0033CC"/>
                </a:solidFill>
                <a:latin typeface="Arial" panose="020B0604020202020204" pitchFamily="34" charset="0"/>
                <a:cs typeface="Arial" panose="020B0604020202020204" pitchFamily="34" charset="0"/>
              </a:rPr>
              <a:t>and  Research</a:t>
            </a:r>
            <a:endParaRPr lang="th-TH" sz="4000" b="1" dirty="0">
              <a:solidFill>
                <a:srgbClr val="0033CC"/>
              </a:solidFill>
              <a:latin typeface="Arial" panose="020B0604020202020204" pitchFamily="34" charset="0"/>
            </a:endParaRPr>
          </a:p>
        </p:txBody>
      </p:sp>
      <p:sp>
        <p:nvSpPr>
          <p:cNvPr id="3" name="ชื่อเรื่องรอง 2"/>
          <p:cNvSpPr>
            <a:spLocks noGrp="1"/>
          </p:cNvSpPr>
          <p:nvPr>
            <p:ph type="subTitle" idx="1"/>
          </p:nvPr>
        </p:nvSpPr>
        <p:spPr>
          <a:xfrm>
            <a:off x="1523999" y="5932488"/>
            <a:ext cx="9144000" cy="749300"/>
          </a:xfrm>
        </p:spPr>
        <p:txBody>
          <a:bodyPr/>
          <a:lstStyle/>
          <a:p>
            <a:r>
              <a:rPr lang="es-ES" sz="4000" b="1" dirty="0" err="1" smtClean="0">
                <a:solidFill>
                  <a:srgbClr val="00B0F0"/>
                </a:solidFill>
              </a:rPr>
              <a:t>Assist.Prof</a:t>
            </a:r>
            <a:r>
              <a:rPr lang="es-ES" sz="4000" b="1" dirty="0" smtClean="0">
                <a:solidFill>
                  <a:srgbClr val="00B0F0"/>
                </a:solidFill>
              </a:rPr>
              <a:t>. </a:t>
            </a:r>
            <a:r>
              <a:rPr lang="en-US" sz="4000" b="1" dirty="0" smtClean="0">
                <a:solidFill>
                  <a:srgbClr val="00B0F0"/>
                </a:solidFill>
              </a:rPr>
              <a:t>Dr.</a:t>
            </a:r>
            <a:r>
              <a:rPr lang="es-ES" sz="4000" b="1" dirty="0" err="1" smtClean="0">
                <a:solidFill>
                  <a:srgbClr val="00B0F0"/>
                </a:solidFill>
              </a:rPr>
              <a:t>Thitinut</a:t>
            </a:r>
            <a:r>
              <a:rPr lang="es-ES" sz="4000" b="1" dirty="0" smtClean="0">
                <a:solidFill>
                  <a:srgbClr val="00B0F0"/>
                </a:solidFill>
              </a:rPr>
              <a:t> </a:t>
            </a:r>
            <a:r>
              <a:rPr lang="es-ES" sz="4000" b="1" dirty="0" err="1" smtClean="0">
                <a:solidFill>
                  <a:srgbClr val="00B0F0"/>
                </a:solidFill>
              </a:rPr>
              <a:t>Akkadechanunt</a:t>
            </a:r>
            <a:r>
              <a:rPr lang="es-ES" sz="4000" b="1" dirty="0" smtClean="0">
                <a:solidFill>
                  <a:srgbClr val="00B0F0"/>
                </a:solidFill>
              </a:rPr>
              <a:t> </a:t>
            </a:r>
          </a:p>
          <a:p>
            <a:endParaRPr lang="th-TH" dirty="0"/>
          </a:p>
        </p:txBody>
      </p:sp>
      <p:sp>
        <p:nvSpPr>
          <p:cNvPr id="4" name="Rectangle 170"/>
          <p:cNvSpPr>
            <a:spLocks noChangeArrowheads="1"/>
          </p:cNvSpPr>
          <p:nvPr/>
        </p:nvSpPr>
        <p:spPr bwMode="auto">
          <a:xfrm>
            <a:off x="5015880" y="4508500"/>
            <a:ext cx="6912595"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r" eaLnBrk="1" hangingPunct="1">
              <a:defRPr/>
            </a:pPr>
            <a:endParaRPr lang="es-ES" b="1" dirty="0" smtClean="0">
              <a:solidFill>
                <a:schemeClr val="bg1">
                  <a:lumMod val="95000"/>
                </a:schemeClr>
              </a:solidFill>
            </a:endParaRPr>
          </a:p>
        </p:txBody>
      </p:sp>
      <p:pic>
        <p:nvPicPr>
          <p:cNvPr id="7" name="ตัวแทนเนื้อหา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237" y="1994290"/>
            <a:ext cx="9351523" cy="3787470"/>
          </a:xfrm>
          <a:prstGeom prst="rect">
            <a:avLst/>
          </a:prstGeom>
        </p:spPr>
      </p:pic>
    </p:spTree>
    <p:extLst>
      <p:ext uri="{BB962C8B-B14F-4D97-AF65-F5344CB8AC3E}">
        <p14:creationId xmlns:p14="http://schemas.microsoft.com/office/powerpoint/2010/main" val="745587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65126"/>
            <a:ext cx="10515600" cy="971306"/>
          </a:xfrm>
        </p:spPr>
        <p:txBody>
          <a:bodyPr>
            <a:normAutofit/>
          </a:bodyPr>
          <a:lstStyle/>
          <a:p>
            <a:pPr algn="ctr"/>
            <a:r>
              <a:rPr lang="en-GB" b="1" dirty="0" smtClean="0">
                <a:solidFill>
                  <a:srgbClr val="0070C0"/>
                </a:solidFill>
                <a:latin typeface="Arial" panose="020B0604020202020204" pitchFamily="34" charset="0"/>
                <a:cs typeface="Arial" panose="020B0604020202020204" pitchFamily="34" charset="0"/>
              </a:rPr>
              <a:t>Big Data </a:t>
            </a:r>
            <a:r>
              <a:rPr lang="en-GB" b="1" dirty="0">
                <a:solidFill>
                  <a:srgbClr val="0070C0"/>
                </a:solidFill>
                <a:latin typeface="Arial" panose="020B0604020202020204" pitchFamily="34" charset="0"/>
                <a:cs typeface="Arial" panose="020B0604020202020204" pitchFamily="34" charset="0"/>
              </a:rPr>
              <a:t>M</a:t>
            </a:r>
            <a:r>
              <a:rPr lang="en-GB" b="1" dirty="0" smtClean="0">
                <a:solidFill>
                  <a:srgbClr val="0070C0"/>
                </a:solidFill>
                <a:latin typeface="Arial" panose="020B0604020202020204" pitchFamily="34" charset="0"/>
                <a:cs typeface="Arial" panose="020B0604020202020204" pitchFamily="34" charset="0"/>
              </a:rPr>
              <a:t>anagement</a:t>
            </a:r>
            <a:endParaRPr lang="th-TH" dirty="0">
              <a:solidFill>
                <a:srgbClr val="0070C0"/>
              </a:solidFill>
              <a:latin typeface="Arial" panose="020B0604020202020204" pitchFamily="34" charset="0"/>
            </a:endParaRPr>
          </a:p>
        </p:txBody>
      </p:sp>
      <p:sp>
        <p:nvSpPr>
          <p:cNvPr id="5" name="ตัวแทนเนื้อหา 4"/>
          <p:cNvSpPr>
            <a:spLocks noGrp="1"/>
          </p:cNvSpPr>
          <p:nvPr>
            <p:ph idx="1"/>
          </p:nvPr>
        </p:nvSpPr>
        <p:spPr>
          <a:xfrm>
            <a:off x="457200" y="1281414"/>
            <a:ext cx="11277600" cy="3430388"/>
          </a:xfrm>
        </p:spPr>
        <p:txBody>
          <a:bodyPr>
            <a:noAutofit/>
          </a:bodyPr>
          <a:lstStyle/>
          <a:p>
            <a:pPr>
              <a:buFont typeface="Wingdings" panose="05000000000000000000" pitchFamily="2" charset="2"/>
              <a:buChar char="v"/>
            </a:pPr>
            <a:r>
              <a:rPr lang="en-US" sz="3600" dirty="0"/>
              <a:t>Big data originated from disparate sources is inherently heterogeneous and not connected. </a:t>
            </a:r>
            <a:endParaRPr lang="en-GB" sz="3600" dirty="0" smtClean="0"/>
          </a:p>
          <a:p>
            <a:pPr>
              <a:buFont typeface="Wingdings" panose="05000000000000000000" pitchFamily="2" charset="2"/>
              <a:buChar char="v"/>
            </a:pPr>
            <a:r>
              <a:rPr lang="en-GB" sz="3600" dirty="0" smtClean="0"/>
              <a:t>Knowledge extraction</a:t>
            </a:r>
            <a:r>
              <a:rPr lang="th-TH" sz="3600" dirty="0" smtClean="0"/>
              <a:t> </a:t>
            </a:r>
            <a:r>
              <a:rPr lang="en-GB" sz="3600" dirty="0" smtClean="0"/>
              <a:t>from </a:t>
            </a:r>
            <a:r>
              <a:rPr lang="en-GB" sz="3600" dirty="0"/>
              <a:t>these data relies on a </a:t>
            </a:r>
            <a:r>
              <a:rPr lang="en-GB" sz="3600" dirty="0" smtClean="0"/>
              <a:t>raw-data-to-information</a:t>
            </a:r>
            <a:r>
              <a:rPr lang="th-TH" sz="3600" dirty="0" smtClean="0"/>
              <a:t> </a:t>
            </a:r>
            <a:r>
              <a:rPr lang="en-GB" sz="3600" dirty="0" smtClean="0"/>
              <a:t>transformation </a:t>
            </a:r>
            <a:r>
              <a:rPr lang="en-GB" sz="3600" dirty="0"/>
              <a:t>process that selects, cleanses, aligns, </a:t>
            </a:r>
            <a:r>
              <a:rPr lang="en-GB" sz="3600" dirty="0" smtClean="0"/>
              <a:t>annotates</a:t>
            </a:r>
            <a:r>
              <a:rPr lang="th-TH" sz="3600" dirty="0" smtClean="0"/>
              <a:t> </a:t>
            </a:r>
            <a:r>
              <a:rPr lang="en-GB" sz="3600" dirty="0" smtClean="0"/>
              <a:t>and </a:t>
            </a:r>
            <a:r>
              <a:rPr lang="en-GB" sz="3600" dirty="0"/>
              <a:t>organizes data to deliver a comprehensive and reusable </a:t>
            </a:r>
            <a:r>
              <a:rPr lang="en-GB" sz="3600" dirty="0" smtClean="0"/>
              <a:t>information</a:t>
            </a:r>
            <a:r>
              <a:rPr lang="th-TH" sz="3600" dirty="0" smtClean="0"/>
              <a:t> </a:t>
            </a:r>
            <a:r>
              <a:rPr lang="en-GB" sz="3600" dirty="0" smtClean="0"/>
              <a:t>resource </a:t>
            </a:r>
            <a:r>
              <a:rPr lang="en-GB" sz="3600" dirty="0"/>
              <a:t>that can be effectively used for </a:t>
            </a:r>
            <a:r>
              <a:rPr lang="en-GB" sz="3600" dirty="0" smtClean="0"/>
              <a:t>analysis</a:t>
            </a:r>
            <a:endParaRPr lang="th-TH" sz="3600" dirty="0"/>
          </a:p>
        </p:txBody>
      </p:sp>
      <p:sp>
        <p:nvSpPr>
          <p:cNvPr id="3" name="ลูกศรลง 2"/>
          <p:cNvSpPr/>
          <p:nvPr/>
        </p:nvSpPr>
        <p:spPr>
          <a:xfrm>
            <a:off x="5777344" y="4904509"/>
            <a:ext cx="770867" cy="420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สี่เหลี่ยมผืนผ้า 3"/>
          <p:cNvSpPr/>
          <p:nvPr/>
        </p:nvSpPr>
        <p:spPr>
          <a:xfrm>
            <a:off x="668215" y="5325333"/>
            <a:ext cx="11066585" cy="954107"/>
          </a:xfrm>
          <a:prstGeom prst="rect">
            <a:avLst/>
          </a:prstGeom>
        </p:spPr>
        <p:txBody>
          <a:bodyPr wrap="square">
            <a:spAutoFit/>
          </a:bodyPr>
          <a:lstStyle/>
          <a:p>
            <a:pPr algn="ctr"/>
            <a:r>
              <a:rPr lang="en-GB" b="1" dirty="0">
                <a:solidFill>
                  <a:srgbClr val="7030A0"/>
                </a:solidFill>
                <a:latin typeface="AdvOTbf7bbdaa"/>
              </a:rPr>
              <a:t>Findable, Accessible, Interoperable </a:t>
            </a:r>
            <a:r>
              <a:rPr lang="en-US" b="1" dirty="0">
                <a:solidFill>
                  <a:srgbClr val="7030A0"/>
                </a:solidFill>
                <a:latin typeface="AdvOTbf7bbdaa"/>
              </a:rPr>
              <a:t>&amp;</a:t>
            </a:r>
            <a:r>
              <a:rPr lang="en-GB" b="1" dirty="0" smtClean="0">
                <a:solidFill>
                  <a:srgbClr val="7030A0"/>
                </a:solidFill>
                <a:latin typeface="AdvOTbf7bbdaa"/>
              </a:rPr>
              <a:t> </a:t>
            </a:r>
            <a:r>
              <a:rPr lang="en-GB" b="1" dirty="0">
                <a:solidFill>
                  <a:srgbClr val="7030A0"/>
                </a:solidFill>
                <a:latin typeface="AdvOTbf7bbdaa"/>
              </a:rPr>
              <a:t>Reusable (FAIR) </a:t>
            </a:r>
            <a:endParaRPr lang="th-TH" b="1" dirty="0" smtClean="0">
              <a:solidFill>
                <a:srgbClr val="7030A0"/>
              </a:solidFill>
              <a:latin typeface="AdvOTbf7bbdaa"/>
            </a:endParaRPr>
          </a:p>
          <a:p>
            <a:pPr algn="ctr"/>
            <a:r>
              <a:rPr lang="en-GB" b="1" dirty="0" smtClean="0">
                <a:solidFill>
                  <a:srgbClr val="7030A0"/>
                </a:solidFill>
                <a:latin typeface="AdvOTbf7bbdaa"/>
              </a:rPr>
              <a:t>data</a:t>
            </a:r>
            <a:r>
              <a:rPr lang="th-TH" b="1" dirty="0" smtClean="0">
                <a:solidFill>
                  <a:srgbClr val="7030A0"/>
                </a:solidFill>
                <a:latin typeface="AdvOTbf7bbdaa"/>
              </a:rPr>
              <a:t> </a:t>
            </a:r>
            <a:r>
              <a:rPr lang="en-GB" b="1" dirty="0" smtClean="0">
                <a:solidFill>
                  <a:srgbClr val="7030A0"/>
                </a:solidFill>
                <a:latin typeface="AdvOTbf7bbdaa"/>
              </a:rPr>
              <a:t>resources are </a:t>
            </a:r>
            <a:r>
              <a:rPr lang="en-GB" b="1" dirty="0">
                <a:solidFill>
                  <a:srgbClr val="7030A0"/>
                </a:solidFill>
                <a:latin typeface="AdvOTbf7bbdaa"/>
              </a:rPr>
              <a:t>still rare</a:t>
            </a:r>
            <a:endParaRPr lang="th-TH" sz="8800" b="1" dirty="0">
              <a:solidFill>
                <a:srgbClr val="7030A0"/>
              </a:solidFill>
            </a:endParaRPr>
          </a:p>
        </p:txBody>
      </p:sp>
    </p:spTree>
    <p:extLst>
      <p:ext uri="{BB962C8B-B14F-4D97-AF65-F5344CB8AC3E}">
        <p14:creationId xmlns:p14="http://schemas.microsoft.com/office/powerpoint/2010/main" val="3802546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8744" y="136432"/>
            <a:ext cx="10730781" cy="5892442"/>
          </a:xfrm>
          <a:prstGeom prst="rect">
            <a:avLst/>
          </a:prstGeom>
        </p:spPr>
      </p:pic>
    </p:spTree>
    <p:extLst>
      <p:ext uri="{BB962C8B-B14F-4D97-AF65-F5344CB8AC3E}">
        <p14:creationId xmlns:p14="http://schemas.microsoft.com/office/powerpoint/2010/main" val="330029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5821" y="145045"/>
            <a:ext cx="8542421" cy="6712955"/>
          </a:xfrm>
          <a:prstGeom prst="rect">
            <a:avLst/>
          </a:prstGeom>
        </p:spPr>
      </p:pic>
    </p:spTree>
    <p:extLst>
      <p:ext uri="{BB962C8B-B14F-4D97-AF65-F5344CB8AC3E}">
        <p14:creationId xmlns:p14="http://schemas.microsoft.com/office/powerpoint/2010/main" val="36513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843"/>
            <a:ext cx="12192000" cy="6688157"/>
          </a:xfrm>
        </p:spPr>
      </p:pic>
    </p:spTree>
    <p:extLst>
      <p:ext uri="{BB962C8B-B14F-4D97-AF65-F5344CB8AC3E}">
        <p14:creationId xmlns:p14="http://schemas.microsoft.com/office/powerpoint/2010/main" val="1655445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971" y="365124"/>
            <a:ext cx="11095998" cy="6230663"/>
          </a:xfrm>
        </p:spPr>
      </p:pic>
    </p:spTree>
    <p:extLst>
      <p:ext uri="{BB962C8B-B14F-4D97-AF65-F5344CB8AC3E}">
        <p14:creationId xmlns:p14="http://schemas.microsoft.com/office/powerpoint/2010/main" val="1812741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908415" y="206152"/>
            <a:ext cx="8229600" cy="990600"/>
          </a:xfrm>
        </p:spPr>
        <p:txBody>
          <a:bodyPr>
            <a:normAutofit/>
          </a:bodyPr>
          <a:lstStyle/>
          <a:p>
            <a:pPr eaLnBrk="1" hangingPunct="1">
              <a:defRPr/>
            </a:pPr>
            <a:r>
              <a:rPr lang="th-TH" sz="5000" b="1" dirty="0">
                <a:solidFill>
                  <a:srgbClr val="0033CC"/>
                </a:solidFill>
                <a:effectLst>
                  <a:outerShdw blurRad="38100" dist="38100" dir="2700000" algn="tl">
                    <a:srgbClr val="C0C0C0"/>
                  </a:outerShdw>
                </a:effectLst>
                <a:latin typeface="JasmineUPC" panose="02020603050405020304" pitchFamily="18" charset="-34"/>
                <a:cs typeface="JasmineUPC" panose="02020603050405020304" pitchFamily="18" charset="-34"/>
              </a:rPr>
              <a:t>ข้อมูลสารสนเทศสุขภาพ</a:t>
            </a:r>
          </a:p>
        </p:txBody>
      </p:sp>
      <p:sp>
        <p:nvSpPr>
          <p:cNvPr id="433155" name="Rectangle 3"/>
          <p:cNvSpPr>
            <a:spLocks noGrp="1" noChangeArrowheads="1"/>
          </p:cNvSpPr>
          <p:nvPr>
            <p:ph idx="1"/>
          </p:nvPr>
        </p:nvSpPr>
        <p:spPr>
          <a:xfrm>
            <a:off x="1991544" y="1196752"/>
            <a:ext cx="8509000" cy="5549900"/>
          </a:xfrm>
        </p:spPr>
        <p:txBody>
          <a:bodyPr/>
          <a:lstStyle/>
          <a:p>
            <a:pPr marL="609600" indent="-609600">
              <a:lnSpc>
                <a:spcPct val="80000"/>
              </a:lnSpc>
              <a:buClr>
                <a:schemeClr val="tx2"/>
              </a:buClr>
              <a:buFont typeface="Wingdings" pitchFamily="2" charset="2"/>
              <a:buAutoNum type="arabicPeriod"/>
              <a:defRPr/>
            </a:pPr>
            <a:r>
              <a:rPr lang="en-US" sz="4700" b="1" dirty="0">
                <a:solidFill>
                  <a:schemeClr val="tx2"/>
                </a:solidFill>
                <a:effectLst>
                  <a:outerShdw blurRad="38100" dist="38100" dir="2700000" algn="tl">
                    <a:srgbClr val="C0C0C0"/>
                  </a:outerShdw>
                </a:effectLst>
                <a:latin typeface="JasmineUPC" panose="02020603050405020304" pitchFamily="18" charset="-34"/>
                <a:cs typeface="JasmineUPC" panose="02020603050405020304" pitchFamily="18" charset="-34"/>
              </a:rPr>
              <a:t>Health resources</a:t>
            </a:r>
            <a:endParaRPr lang="th-TH" sz="4700" b="1" dirty="0">
              <a:solidFill>
                <a:schemeClr val="tx2"/>
              </a:solidFill>
              <a:effectLst>
                <a:outerShdw blurRad="38100" dist="38100" dir="2700000" algn="tl">
                  <a:srgbClr val="C0C0C0"/>
                </a:outerShdw>
              </a:effectLst>
              <a:latin typeface="JasmineUPC" panose="02020603050405020304" pitchFamily="18" charset="-34"/>
              <a:cs typeface="JasmineUPC" panose="02020603050405020304" pitchFamily="18" charset="-34"/>
            </a:endParaRPr>
          </a:p>
          <a:p>
            <a:pPr marL="889000" lvl="1" indent="-265113">
              <a:lnSpc>
                <a:spcPct val="80000"/>
              </a:lnSpc>
              <a:buClr>
                <a:schemeClr val="tx2"/>
              </a:buClr>
              <a:buNone/>
              <a:defRPr/>
            </a:pPr>
            <a:r>
              <a:rPr lang="en-US" sz="4300" b="1" dirty="0">
                <a:effectLst>
                  <a:outerShdw blurRad="38100" dist="38100" dir="2700000" algn="tl">
                    <a:srgbClr val="C0C0C0"/>
                  </a:outerShdw>
                </a:effectLst>
                <a:latin typeface="JasmineUPC" panose="02020603050405020304" pitchFamily="18" charset="-34"/>
                <a:cs typeface="JasmineUPC" panose="02020603050405020304" pitchFamily="18" charset="-34"/>
              </a:rPr>
              <a:t>  Human resources, Health facilities, Supplies  and Equipment, Financial resource</a:t>
            </a:r>
            <a:endParaRPr lang="th-TH" sz="4300" b="1" dirty="0">
              <a:effectLst>
                <a:outerShdw blurRad="38100" dist="38100" dir="2700000" algn="tl">
                  <a:srgbClr val="C0C0C0"/>
                </a:outerShdw>
              </a:effectLst>
              <a:latin typeface="JasmineUPC" panose="02020603050405020304" pitchFamily="18" charset="-34"/>
              <a:cs typeface="JasmineUPC" panose="02020603050405020304" pitchFamily="18" charset="-34"/>
            </a:endParaRPr>
          </a:p>
          <a:p>
            <a:pPr marL="609600" indent="-609600">
              <a:lnSpc>
                <a:spcPct val="80000"/>
              </a:lnSpc>
              <a:buClr>
                <a:schemeClr val="tx2"/>
              </a:buClr>
              <a:buFont typeface="Wingdings" pitchFamily="2" charset="2"/>
              <a:buAutoNum type="arabicPeriod"/>
              <a:defRPr/>
            </a:pPr>
            <a:r>
              <a:rPr lang="en-US" sz="4700" b="1" dirty="0">
                <a:solidFill>
                  <a:schemeClr val="tx2"/>
                </a:solidFill>
                <a:effectLst>
                  <a:outerShdw blurRad="38100" dist="38100" dir="2700000" algn="tl">
                    <a:srgbClr val="C0C0C0"/>
                  </a:outerShdw>
                </a:effectLst>
                <a:latin typeface="JasmineUPC" panose="02020603050405020304" pitchFamily="18" charset="-34"/>
                <a:cs typeface="JasmineUPC" panose="02020603050405020304" pitchFamily="18" charset="-34"/>
              </a:rPr>
              <a:t>Health services</a:t>
            </a:r>
          </a:p>
          <a:p>
            <a:pPr marL="889000" lvl="1" indent="-265113">
              <a:lnSpc>
                <a:spcPct val="80000"/>
              </a:lnSpc>
              <a:buClr>
                <a:schemeClr val="tx2"/>
              </a:buClr>
              <a:buNone/>
              <a:defRPr/>
            </a:pPr>
            <a:r>
              <a:rPr lang="en-US" sz="4300" b="1" dirty="0">
                <a:effectLst>
                  <a:outerShdw blurRad="38100" dist="38100" dir="2700000" algn="tl">
                    <a:srgbClr val="C0C0C0"/>
                  </a:outerShdw>
                </a:effectLst>
                <a:latin typeface="JasmineUPC" panose="02020603050405020304" pitchFamily="18" charset="-34"/>
                <a:cs typeface="JasmineUPC" panose="02020603050405020304" pitchFamily="18" charset="-34"/>
              </a:rPr>
              <a:t>  Health screening</a:t>
            </a:r>
            <a:r>
              <a:rPr lang="en-US" sz="4300" b="1" dirty="0">
                <a:effectLst>
                  <a:outerShdw blurRad="38100" dist="38100" dir="2700000" algn="tl">
                    <a:srgbClr val="C0C0C0"/>
                  </a:outerShdw>
                </a:effectLst>
                <a:latin typeface="JasmineUPC" panose="02020603050405020304" pitchFamily="18" charset="-34"/>
                <a:cs typeface="JasmineUPC" panose="02020603050405020304" pitchFamily="18" charset="-34"/>
              </a:rPr>
              <a:t>, </a:t>
            </a:r>
            <a:r>
              <a:rPr lang="en-US" sz="4300" b="1" dirty="0">
                <a:effectLst>
                  <a:outerShdw blurRad="38100" dist="38100" dir="2700000" algn="tl">
                    <a:srgbClr val="C0C0C0"/>
                  </a:outerShdw>
                </a:effectLst>
                <a:latin typeface="JasmineUPC" panose="02020603050405020304" pitchFamily="18" charset="-34"/>
                <a:cs typeface="JasmineUPC" panose="02020603050405020304" pitchFamily="18" charset="-34"/>
              </a:rPr>
              <a:t>Treatment, Medicine, Provider </a:t>
            </a:r>
          </a:p>
          <a:p>
            <a:pPr marL="889000" lvl="1" indent="-889000">
              <a:lnSpc>
                <a:spcPct val="80000"/>
              </a:lnSpc>
              <a:buClr>
                <a:schemeClr val="tx2"/>
              </a:buClr>
              <a:buNone/>
              <a:defRPr/>
            </a:pPr>
            <a:r>
              <a:rPr lang="en-US" sz="4300" b="1" dirty="0">
                <a:solidFill>
                  <a:schemeClr val="tx2"/>
                </a:solidFill>
                <a:effectLst>
                  <a:outerShdw blurRad="38100" dist="38100" dir="2700000" algn="tl">
                    <a:srgbClr val="C0C0C0"/>
                  </a:outerShdw>
                </a:effectLst>
                <a:latin typeface="JasmineUPC" panose="02020603050405020304" pitchFamily="18" charset="-34"/>
                <a:cs typeface="JasmineUPC" panose="02020603050405020304" pitchFamily="18" charset="-34"/>
              </a:rPr>
              <a:t>3. </a:t>
            </a:r>
            <a:r>
              <a:rPr lang="en-US" sz="4700" b="1" dirty="0">
                <a:solidFill>
                  <a:schemeClr val="tx2"/>
                </a:solidFill>
                <a:effectLst>
                  <a:outerShdw blurRad="38100" dist="38100" dir="2700000" algn="tl">
                    <a:srgbClr val="C0C0C0"/>
                  </a:outerShdw>
                </a:effectLst>
                <a:latin typeface="JasmineUPC" panose="02020603050405020304" pitchFamily="18" charset="-34"/>
                <a:cs typeface="JasmineUPC" panose="02020603050405020304" pitchFamily="18" charset="-34"/>
              </a:rPr>
              <a:t>Health status</a:t>
            </a:r>
          </a:p>
          <a:p>
            <a:pPr marL="889000" lvl="1" indent="-265113">
              <a:lnSpc>
                <a:spcPct val="80000"/>
              </a:lnSpc>
              <a:buClr>
                <a:schemeClr val="tx2"/>
              </a:buClr>
              <a:buNone/>
              <a:defRPr/>
            </a:pPr>
            <a:r>
              <a:rPr lang="en-US" sz="4300" b="1" dirty="0">
                <a:effectLst>
                  <a:outerShdw blurRad="38100" dist="38100" dir="2700000" algn="tl">
                    <a:srgbClr val="C0C0C0"/>
                  </a:outerShdw>
                </a:effectLst>
                <a:latin typeface="JasmineUPC" panose="02020603050405020304" pitchFamily="18" charset="-34"/>
                <a:cs typeface="JasmineUPC" panose="02020603050405020304" pitchFamily="18" charset="-34"/>
              </a:rPr>
              <a:t>Mortality, Morbidity </a:t>
            </a:r>
            <a:endParaRPr lang="th-TH" sz="4300" b="1" dirty="0">
              <a:effectLst>
                <a:outerShdw blurRad="38100" dist="38100" dir="2700000" algn="tl">
                  <a:srgbClr val="C0C0C0"/>
                </a:outerShdw>
              </a:effectLst>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03865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pPr marL="0" indent="0">
              <a:buNone/>
            </a:pPr>
            <a:endParaRPr lang="th-TH" dirty="0"/>
          </a:p>
        </p:txBody>
      </p:sp>
    </p:spTree>
    <p:extLst>
      <p:ext uri="{BB962C8B-B14F-4D97-AF65-F5344CB8AC3E}">
        <p14:creationId xmlns:p14="http://schemas.microsoft.com/office/powerpoint/2010/main" val="152771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68501" y="180474"/>
            <a:ext cx="10515600" cy="1078664"/>
          </a:xfrm>
        </p:spPr>
        <p:txBody>
          <a:bodyPr>
            <a:normAutofit/>
          </a:bodyPr>
          <a:lstStyle/>
          <a:p>
            <a:pPr algn="ctr"/>
            <a:r>
              <a:rPr lang="en-GB" b="1" dirty="0" smtClean="0">
                <a:solidFill>
                  <a:srgbClr val="0033CC"/>
                </a:solidFill>
                <a:latin typeface="Arial" panose="020B0604020202020204" pitchFamily="34" charset="0"/>
                <a:cs typeface="Arial" panose="020B0604020202020204" pitchFamily="34" charset="0"/>
              </a:rPr>
              <a:t>Current Big </a:t>
            </a:r>
            <a:r>
              <a:rPr lang="en-GB" b="1" dirty="0">
                <a:solidFill>
                  <a:srgbClr val="0033CC"/>
                </a:solidFill>
                <a:latin typeface="Arial" panose="020B0604020202020204" pitchFamily="34" charset="0"/>
                <a:cs typeface="Arial" panose="020B0604020202020204" pitchFamily="34" charset="0"/>
              </a:rPr>
              <a:t>D</a:t>
            </a:r>
            <a:r>
              <a:rPr lang="en-GB" b="1" dirty="0" smtClean="0">
                <a:solidFill>
                  <a:srgbClr val="0033CC"/>
                </a:solidFill>
                <a:latin typeface="Arial" panose="020B0604020202020204" pitchFamily="34" charset="0"/>
                <a:cs typeface="Arial" panose="020B0604020202020204" pitchFamily="34" charset="0"/>
              </a:rPr>
              <a:t>ata </a:t>
            </a:r>
            <a:r>
              <a:rPr lang="en-GB" b="1" dirty="0">
                <a:solidFill>
                  <a:srgbClr val="0033CC"/>
                </a:solidFill>
                <a:latin typeface="Arial" panose="020B0604020202020204" pitchFamily="34" charset="0"/>
                <a:cs typeface="Arial" panose="020B0604020202020204" pitchFamily="34" charset="0"/>
              </a:rPr>
              <a:t>R</a:t>
            </a:r>
            <a:r>
              <a:rPr lang="en-GB" b="1" dirty="0" smtClean="0">
                <a:solidFill>
                  <a:srgbClr val="0033CC"/>
                </a:solidFill>
                <a:latin typeface="Arial" panose="020B0604020202020204" pitchFamily="34" charset="0"/>
                <a:cs typeface="Arial" panose="020B0604020202020204" pitchFamily="34" charset="0"/>
              </a:rPr>
              <a:t>egistries in USA.</a:t>
            </a:r>
            <a:endParaRPr lang="th-TH" b="1" dirty="0">
              <a:solidFill>
                <a:srgbClr val="0033CC"/>
              </a:solidFill>
              <a:latin typeface="Arial" panose="020B0604020202020204" pitchFamily="34" charset="0"/>
            </a:endParaRPr>
          </a:p>
        </p:txBody>
      </p:sp>
      <p:sp>
        <p:nvSpPr>
          <p:cNvPr id="3" name="ตัวแทนเนื้อหา 2"/>
          <p:cNvSpPr>
            <a:spLocks noGrp="1"/>
          </p:cNvSpPr>
          <p:nvPr>
            <p:ph idx="1"/>
          </p:nvPr>
        </p:nvSpPr>
        <p:spPr>
          <a:xfrm>
            <a:off x="736872" y="1348240"/>
            <a:ext cx="10978857" cy="4351338"/>
          </a:xfrm>
        </p:spPr>
        <p:txBody>
          <a:bodyPr>
            <a:normAutofit fontScale="92500" lnSpcReduction="20000"/>
          </a:bodyPr>
          <a:lstStyle/>
          <a:p>
            <a:r>
              <a:rPr lang="en-GB" sz="4400" b="1" dirty="0" smtClean="0"/>
              <a:t>International Databases (Total knee arthroplasty)</a:t>
            </a:r>
          </a:p>
          <a:p>
            <a:r>
              <a:rPr lang="en-GB" sz="4400" b="1" dirty="0"/>
              <a:t>Medicare Claims </a:t>
            </a:r>
            <a:r>
              <a:rPr lang="en-GB" sz="4400" b="1" dirty="0" smtClean="0"/>
              <a:t>Data</a:t>
            </a:r>
          </a:p>
          <a:p>
            <a:r>
              <a:rPr lang="en-GB" sz="4400" b="1" dirty="0"/>
              <a:t>National Surgical Quality </a:t>
            </a:r>
            <a:r>
              <a:rPr lang="en-GB" sz="4400" b="1" dirty="0" smtClean="0"/>
              <a:t>Improvement Program-outcome bases database</a:t>
            </a:r>
          </a:p>
          <a:p>
            <a:r>
              <a:rPr lang="en-GB" sz="4400" b="1" dirty="0"/>
              <a:t>Discharge </a:t>
            </a:r>
            <a:r>
              <a:rPr lang="en-GB" sz="4400" b="1" dirty="0" smtClean="0"/>
              <a:t>Databases-healthcare cost and </a:t>
            </a:r>
            <a:r>
              <a:rPr lang="en-GB" sz="4400" b="1" dirty="0" smtClean="0"/>
              <a:t>utilization, NMDS, NMDS</a:t>
            </a:r>
            <a:endParaRPr lang="en-GB" sz="4400" b="1" dirty="0" smtClean="0"/>
          </a:p>
          <a:p>
            <a:r>
              <a:rPr lang="en-GB" sz="4400" b="1" dirty="0" smtClean="0"/>
              <a:t>HealthGrades.com</a:t>
            </a:r>
            <a:endParaRPr lang="th-TH" sz="4400" b="1" dirty="0"/>
          </a:p>
        </p:txBody>
      </p:sp>
      <p:sp>
        <p:nvSpPr>
          <p:cNvPr id="4" name="สี่เหลี่ยมผืนผ้า 3"/>
          <p:cNvSpPr/>
          <p:nvPr/>
        </p:nvSpPr>
        <p:spPr>
          <a:xfrm>
            <a:off x="3868616" y="5788680"/>
            <a:ext cx="4715370" cy="523220"/>
          </a:xfrm>
          <a:prstGeom prst="rect">
            <a:avLst/>
          </a:prstGeom>
        </p:spPr>
        <p:txBody>
          <a:bodyPr wrap="square">
            <a:spAutoFit/>
          </a:bodyPr>
          <a:lstStyle/>
          <a:p>
            <a:pPr algn="ctr"/>
            <a:r>
              <a:rPr lang="en-GB" b="1" dirty="0">
                <a:solidFill>
                  <a:srgbClr val="7030A0"/>
                </a:solidFill>
                <a:latin typeface="AdvPSA5CF"/>
              </a:rPr>
              <a:t>(</a:t>
            </a:r>
            <a:r>
              <a:rPr lang="en-GB" b="1" dirty="0" smtClean="0">
                <a:solidFill>
                  <a:srgbClr val="7030A0"/>
                </a:solidFill>
                <a:latin typeface="AdvPSA5CF"/>
              </a:rPr>
              <a:t>Anoushiravani </a:t>
            </a:r>
            <a:r>
              <a:rPr lang="en-GB" b="1" dirty="0">
                <a:solidFill>
                  <a:srgbClr val="7030A0"/>
                </a:solidFill>
                <a:latin typeface="AdvPSA5CF"/>
              </a:rPr>
              <a:t>et </a:t>
            </a:r>
            <a:r>
              <a:rPr lang="en-GB" b="1" dirty="0" smtClean="0">
                <a:solidFill>
                  <a:srgbClr val="7030A0"/>
                </a:solidFill>
                <a:latin typeface="AdvPSA5CF"/>
              </a:rPr>
              <a:t>al, 2016)</a:t>
            </a:r>
            <a:endParaRPr lang="th-TH" b="1" dirty="0">
              <a:solidFill>
                <a:srgbClr val="7030A0"/>
              </a:solidFill>
            </a:endParaRPr>
          </a:p>
        </p:txBody>
      </p:sp>
    </p:spTree>
    <p:extLst>
      <p:ext uri="{BB962C8B-B14F-4D97-AF65-F5344CB8AC3E}">
        <p14:creationId xmlns:p14="http://schemas.microsoft.com/office/powerpoint/2010/main" val="163510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46" y="93277"/>
            <a:ext cx="10515600" cy="1325563"/>
          </a:xfrm>
        </p:spPr>
        <p:txBody>
          <a:bodyPr>
            <a:normAutofit/>
          </a:bodyPr>
          <a:lstStyle/>
          <a:p>
            <a:r>
              <a:rPr lang="th-TH" sz="6000" b="1" dirty="0" smtClean="0">
                <a:solidFill>
                  <a:srgbClr val="0033CC"/>
                </a:solidFill>
              </a:rPr>
              <a:t>ปัญหาของข้อมูลด้านสุขภาพในประเทศไทย</a:t>
            </a:r>
            <a:endParaRPr lang="th-TH" sz="6000" b="1" dirty="0">
              <a:solidFill>
                <a:srgbClr val="0033CC"/>
              </a:solidFill>
            </a:endParaRPr>
          </a:p>
        </p:txBody>
      </p:sp>
      <p:sp>
        <p:nvSpPr>
          <p:cNvPr id="3" name="Content Placeholder 2"/>
          <p:cNvSpPr>
            <a:spLocks noGrp="1"/>
          </p:cNvSpPr>
          <p:nvPr>
            <p:ph idx="1"/>
          </p:nvPr>
        </p:nvSpPr>
        <p:spPr>
          <a:xfrm>
            <a:off x="739346" y="1319986"/>
            <a:ext cx="10515600" cy="5179668"/>
          </a:xfrm>
        </p:spPr>
        <p:txBody>
          <a:bodyPr>
            <a:normAutofit lnSpcReduction="10000"/>
          </a:bodyPr>
          <a:lstStyle/>
          <a:p>
            <a:pPr fontAlgn="base">
              <a:tabLst>
                <a:tab pos="271463" algn="l"/>
              </a:tabLst>
            </a:pPr>
            <a:r>
              <a:rPr lang="th-TH" sz="3600" b="1" dirty="0"/>
              <a:t>  </a:t>
            </a:r>
            <a:r>
              <a:rPr lang="th-TH" sz="3600" b="1" dirty="0" smtClean="0"/>
              <a:t>กระจัด</a:t>
            </a:r>
            <a:r>
              <a:rPr lang="th-TH" sz="3600" b="1" dirty="0"/>
              <a:t>กระจาย (</a:t>
            </a:r>
            <a:r>
              <a:rPr lang="en-US" sz="3600" b="1" dirty="0"/>
              <a:t>scattered)</a:t>
            </a:r>
          </a:p>
          <a:p>
            <a:pPr fontAlgn="base">
              <a:tabLst>
                <a:tab pos="271463" algn="l"/>
              </a:tabLst>
            </a:pPr>
            <a:r>
              <a:rPr lang="en-US" sz="3600" b="1" dirty="0"/>
              <a:t>  </a:t>
            </a:r>
            <a:r>
              <a:rPr lang="th-TH" sz="3600" b="1" dirty="0" smtClean="0"/>
              <a:t>ไม่</a:t>
            </a:r>
            <a:r>
              <a:rPr lang="th-TH" sz="3600" b="1" dirty="0"/>
              <a:t>สมบูรณ์ (</a:t>
            </a:r>
            <a:r>
              <a:rPr lang="en-US" sz="3600" b="1" dirty="0"/>
              <a:t>incomplete)</a:t>
            </a:r>
          </a:p>
          <a:p>
            <a:pPr fontAlgn="base">
              <a:tabLst>
                <a:tab pos="271463" algn="l"/>
              </a:tabLst>
            </a:pPr>
            <a:r>
              <a:rPr lang="en-US" sz="3600" b="1" dirty="0"/>
              <a:t>  </a:t>
            </a:r>
            <a:r>
              <a:rPr lang="th-TH" sz="3600" b="1" dirty="0" smtClean="0"/>
              <a:t>ไม่</a:t>
            </a:r>
            <a:r>
              <a:rPr lang="th-TH" sz="3600" b="1" dirty="0"/>
              <a:t>เป็นรูปแบบเดียวกัน (</a:t>
            </a:r>
            <a:r>
              <a:rPr lang="en-US" sz="3600" b="1" dirty="0"/>
              <a:t>not uniformed)</a:t>
            </a:r>
          </a:p>
          <a:p>
            <a:pPr fontAlgn="base">
              <a:tabLst>
                <a:tab pos="271463" algn="l"/>
              </a:tabLst>
            </a:pPr>
            <a:r>
              <a:rPr lang="en-US" sz="3600" b="1" dirty="0"/>
              <a:t>  </a:t>
            </a:r>
            <a:r>
              <a:rPr lang="th-TH" sz="3600" b="1" dirty="0" smtClean="0"/>
              <a:t>ไม่</a:t>
            </a:r>
            <a:r>
              <a:rPr lang="th-TH" sz="3600" b="1" dirty="0"/>
              <a:t>เชื่อมโยงกัน (</a:t>
            </a:r>
            <a:r>
              <a:rPr lang="en-US" sz="3600" b="1" dirty="0"/>
              <a:t>not integrated) </a:t>
            </a:r>
          </a:p>
          <a:p>
            <a:pPr fontAlgn="base">
              <a:tabLst>
                <a:tab pos="271463" algn="l"/>
              </a:tabLst>
            </a:pPr>
            <a:r>
              <a:rPr lang="en-US" sz="3600" b="1" dirty="0"/>
              <a:t>  </a:t>
            </a:r>
            <a:r>
              <a:rPr lang="th-TH" sz="3600" b="1" dirty="0" smtClean="0"/>
              <a:t>ไม่</a:t>
            </a:r>
            <a:r>
              <a:rPr lang="th-TH" sz="3600" b="1" dirty="0"/>
              <a:t>มั่นใจในความถูกต้องเพราะขาดการสอบทานหรือขาดการจัดเก็บอย่างเป็นระบบ (</a:t>
            </a:r>
            <a:r>
              <a:rPr lang="en-US" sz="3600" b="1" dirty="0"/>
              <a:t>lack of data integrity) </a:t>
            </a:r>
            <a:endParaRPr lang="th-TH" sz="3600" b="1" dirty="0"/>
          </a:p>
          <a:p>
            <a:pPr fontAlgn="base">
              <a:tabLst>
                <a:tab pos="271463" algn="l"/>
              </a:tabLst>
            </a:pPr>
            <a:r>
              <a:rPr lang="th-TH" sz="3600" b="1" dirty="0"/>
              <a:t>   </a:t>
            </a:r>
            <a:r>
              <a:rPr lang="th-TH" sz="3600" b="1" dirty="0" smtClean="0"/>
              <a:t>มัก</a:t>
            </a:r>
            <a:r>
              <a:rPr lang="th-TH" sz="3600" b="1" dirty="0"/>
              <a:t>ไม่เป็นที่เปิดเผยเพื่อผู้อื่น (</a:t>
            </a:r>
            <a:r>
              <a:rPr lang="en-US" sz="3600" b="1" dirty="0"/>
              <a:t>inaccessible)   </a:t>
            </a:r>
            <a:endParaRPr lang="en-US" sz="3600" b="1" dirty="0" smtClean="0"/>
          </a:p>
          <a:p>
            <a:pPr marL="0" indent="0" fontAlgn="base">
              <a:buNone/>
              <a:tabLst>
                <a:tab pos="271463" algn="l"/>
              </a:tabLst>
            </a:pPr>
            <a:r>
              <a:rPr lang="en-US" b="1" dirty="0" smtClean="0"/>
              <a:t>                              </a:t>
            </a:r>
          </a:p>
          <a:p>
            <a:pPr marL="0" indent="0" fontAlgn="base">
              <a:buNone/>
              <a:tabLst>
                <a:tab pos="271463" algn="l"/>
              </a:tabLst>
            </a:pPr>
            <a:r>
              <a:rPr lang="en-US" b="1" dirty="0"/>
              <a:t> </a:t>
            </a:r>
            <a:r>
              <a:rPr lang="en-US" b="1" dirty="0" smtClean="0"/>
              <a:t>                            </a:t>
            </a:r>
            <a:r>
              <a:rPr lang="en-US" b="1" dirty="0"/>
              <a:t> </a:t>
            </a:r>
            <a:r>
              <a:rPr lang="en-US" b="1" dirty="0" smtClean="0"/>
              <a:t>SINGLE DATA</a:t>
            </a:r>
            <a:r>
              <a:rPr lang="en-US" b="1" dirty="0"/>
              <a:t>  ENTRY</a:t>
            </a:r>
            <a:endParaRPr lang="en-US" sz="3600" b="1" dirty="0" smtClean="0"/>
          </a:p>
          <a:p>
            <a:pPr marL="0" indent="0" fontAlgn="base">
              <a:buNone/>
              <a:tabLst>
                <a:tab pos="271463" algn="l"/>
              </a:tabLst>
            </a:pPr>
            <a:endParaRPr lang="en-US" sz="3600" b="1" dirty="0"/>
          </a:p>
          <a:p>
            <a:pPr marL="0" indent="0">
              <a:buNone/>
            </a:pPr>
            <a:endParaRPr lang="th-TH" sz="3600" b="1" dirty="0"/>
          </a:p>
        </p:txBody>
      </p:sp>
      <p:sp>
        <p:nvSpPr>
          <p:cNvPr id="4" name="Right Arrow 3"/>
          <p:cNvSpPr/>
          <p:nvPr/>
        </p:nvSpPr>
        <p:spPr>
          <a:xfrm>
            <a:off x="1865870" y="5647037"/>
            <a:ext cx="1037967" cy="4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414683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0033CC"/>
                </a:solidFill>
                <a:latin typeface="Arial" panose="020B0604020202020204" pitchFamily="34" charset="0"/>
                <a:cs typeface="Arial" panose="020B0604020202020204" pitchFamily="34" charset="0"/>
              </a:rPr>
              <a:t>Current Big Data Registries </a:t>
            </a:r>
            <a:r>
              <a:rPr lang="en-GB" sz="4000" b="1" dirty="0" smtClean="0">
                <a:solidFill>
                  <a:srgbClr val="0033CC"/>
                </a:solidFill>
                <a:latin typeface="Arial" panose="020B0604020202020204" pitchFamily="34" charset="0"/>
                <a:cs typeface="Arial" panose="020B0604020202020204" pitchFamily="34" charset="0"/>
              </a:rPr>
              <a:t>in Thailand</a:t>
            </a:r>
            <a:endParaRPr lang="th-TH" sz="4000" b="1" dirty="0"/>
          </a:p>
        </p:txBody>
      </p:sp>
      <p:sp>
        <p:nvSpPr>
          <p:cNvPr id="3" name="Content Placeholder 2"/>
          <p:cNvSpPr>
            <a:spLocks noGrp="1"/>
          </p:cNvSpPr>
          <p:nvPr>
            <p:ph idx="1"/>
          </p:nvPr>
        </p:nvSpPr>
        <p:spPr/>
        <p:txBody>
          <a:bodyPr/>
          <a:lstStyle/>
          <a:p>
            <a:pPr marL="0" indent="0">
              <a:buNone/>
            </a:pPr>
            <a:r>
              <a:rPr lang="en-US" dirty="0" smtClean="0">
                <a:hlinkClick r:id="rId2" action="ppaction://hlinkfile"/>
              </a:rPr>
              <a:t>..\BIG DATA </a:t>
            </a:r>
            <a:r>
              <a:rPr lang="th-TH" dirty="0" smtClean="0">
                <a:hlinkClick r:id="rId2" action="ppaction://hlinkfile"/>
              </a:rPr>
              <a:t>กระทรวงสาธารณสุข - </a:t>
            </a:r>
            <a:r>
              <a:rPr lang="en-US" dirty="0" smtClean="0">
                <a:hlinkClick r:id="rId2" action="ppaction://hlinkfile"/>
              </a:rPr>
              <a:t>Open Government Data.mp4</a:t>
            </a:r>
            <a:endParaRPr lang="en-US" dirty="0" smtClean="0"/>
          </a:p>
          <a:p>
            <a:pPr marL="0" indent="0">
              <a:buNone/>
            </a:pPr>
            <a:r>
              <a:rPr lang="en-US" sz="3600" b="1" dirty="0" err="1" smtClean="0"/>
              <a:t>Blockchain</a:t>
            </a:r>
            <a:r>
              <a:rPr lang="en-US" sz="3600" b="1" dirty="0" smtClean="0"/>
              <a:t> </a:t>
            </a:r>
            <a:r>
              <a:rPr lang="th-TH" sz="3600" b="1" dirty="0" smtClean="0"/>
              <a:t>(</a:t>
            </a:r>
            <a:r>
              <a:rPr lang="th-TH" sz="3600" b="1" dirty="0"/>
              <a:t>ระบบฐานข้อมูลทางการแพทย์</a:t>
            </a:r>
            <a:r>
              <a:rPr lang="th-TH" sz="3600" b="1" dirty="0" smtClean="0"/>
              <a:t>ระดับประเทศ) </a:t>
            </a:r>
          </a:p>
          <a:p>
            <a:r>
              <a:rPr lang="th-TH" sz="3600" b="1" dirty="0" smtClean="0"/>
              <a:t>ระบบ </a:t>
            </a:r>
            <a:r>
              <a:rPr lang="th-TH" sz="3600" b="1" dirty="0"/>
              <a:t>ระบบจ่ายค่ารักษาพยาบาลและระบบสัญญา</a:t>
            </a:r>
            <a:r>
              <a:rPr lang="th-TH" sz="3600" b="1" dirty="0" smtClean="0"/>
              <a:t>ผู้ป่วย</a:t>
            </a:r>
          </a:p>
          <a:p>
            <a:r>
              <a:rPr lang="th-TH" sz="3600" b="1" dirty="0" smtClean="0"/>
              <a:t>ข้อมูล </a:t>
            </a:r>
            <a:r>
              <a:rPr lang="en-SG" sz="3600" b="1" dirty="0" smtClean="0"/>
              <a:t>43 </a:t>
            </a:r>
            <a:r>
              <a:rPr lang="th-TH" sz="3600" b="1" dirty="0" smtClean="0"/>
              <a:t>แฟ้ม</a:t>
            </a:r>
          </a:p>
          <a:p>
            <a:r>
              <a:rPr lang="th-TH" sz="3600" b="1" dirty="0" smtClean="0"/>
              <a:t>การแพทย์ฉุกเฉิน</a:t>
            </a:r>
          </a:p>
          <a:p>
            <a:endParaRPr lang="en-US" dirty="0" smtClean="0"/>
          </a:p>
        </p:txBody>
      </p:sp>
    </p:spTree>
    <p:extLst>
      <p:ext uri="{BB962C8B-B14F-4D97-AF65-F5344CB8AC3E}">
        <p14:creationId xmlns:p14="http://schemas.microsoft.com/office/powerpoint/2010/main" val="1632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rgbClr val="0033CC"/>
                </a:solidFill>
                <a:latin typeface="Arial" panose="020B0604020202020204" pitchFamily="34" charset="0"/>
                <a:cs typeface="Arial" panose="020B0604020202020204" pitchFamily="34" charset="0"/>
              </a:rPr>
              <a:t>Definition</a:t>
            </a:r>
            <a:endParaRPr lang="th-TH" sz="5400"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838200" y="1690688"/>
            <a:ext cx="10515600" cy="4351338"/>
          </a:xfrm>
        </p:spPr>
        <p:txBody>
          <a:bodyPr>
            <a:normAutofit/>
          </a:bodyPr>
          <a:lstStyle/>
          <a:p>
            <a:r>
              <a:rPr lang="en-US" sz="3600" b="1" dirty="0"/>
              <a:t>“Big data is the information assets characterized by such high volume, velocity and variety to require specific technology and analytical methods for their transformation into value </a:t>
            </a:r>
          </a:p>
          <a:p>
            <a:r>
              <a:rPr lang="en-US" sz="3600" b="1" dirty="0" smtClean="0"/>
              <a:t>the </a:t>
            </a:r>
            <a:r>
              <a:rPr lang="en-US" sz="3600" b="1" dirty="0"/>
              <a:t>term big data is a changing term depending on time, since what we consider as "big" in the present may not be big in the future</a:t>
            </a:r>
            <a:endParaRPr lang="th-TH" sz="3600" b="1" dirty="0"/>
          </a:p>
        </p:txBody>
      </p:sp>
    </p:spTree>
    <p:extLst>
      <p:ext uri="{BB962C8B-B14F-4D97-AF65-F5344CB8AC3E}">
        <p14:creationId xmlns:p14="http://schemas.microsoft.com/office/powerpoint/2010/main" val="276728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724666" y="365125"/>
            <a:ext cx="8958263" cy="6248400"/>
            <a:chOff x="48" y="0"/>
            <a:chExt cx="5643" cy="3936"/>
          </a:xfrm>
        </p:grpSpPr>
        <p:sp>
          <p:nvSpPr>
            <p:cNvPr id="3" name="AutoShape 4"/>
            <p:cNvSpPr>
              <a:spLocks noChangeAspect="1" noChangeArrowheads="1" noTextEdit="1"/>
            </p:cNvSpPr>
            <p:nvPr/>
          </p:nvSpPr>
          <p:spPr bwMode="auto">
            <a:xfrm>
              <a:off x="48" y="0"/>
              <a:ext cx="5643"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cs typeface="+mj-cs"/>
              </a:endParaRPr>
            </a:p>
          </p:txBody>
        </p:sp>
        <p:sp>
          <p:nvSpPr>
            <p:cNvPr id="4" name="Rectangle 6"/>
            <p:cNvSpPr>
              <a:spLocks noChangeArrowheads="1"/>
            </p:cNvSpPr>
            <p:nvPr/>
          </p:nvSpPr>
          <p:spPr bwMode="auto">
            <a:xfrm>
              <a:off x="1602" y="271"/>
              <a:ext cx="2044" cy="605"/>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5" name="Rectangle 7"/>
            <p:cNvSpPr>
              <a:spLocks noChangeArrowheads="1"/>
            </p:cNvSpPr>
            <p:nvPr/>
          </p:nvSpPr>
          <p:spPr bwMode="auto">
            <a:xfrm>
              <a:off x="2398" y="251"/>
              <a:ext cx="47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3000" b="1" dirty="0">
                  <a:solidFill>
                    <a:schemeClr val="tx2"/>
                  </a:solidFill>
                  <a:latin typeface="Angsana New" pitchFamily="18" charset="-34"/>
                  <a:cs typeface="Angsana New" pitchFamily="18" charset="-34"/>
                </a:rPr>
                <a:t>NMDS</a:t>
              </a:r>
              <a:endParaRPr lang="th-TH" dirty="0">
                <a:solidFill>
                  <a:schemeClr val="tx2"/>
                </a:solidFill>
                <a:latin typeface="Arial" pitchFamily="34" charset="0"/>
                <a:cs typeface="Angsana New" pitchFamily="18" charset="-34"/>
              </a:endParaRPr>
            </a:p>
          </p:txBody>
        </p:sp>
        <p:sp>
          <p:nvSpPr>
            <p:cNvPr id="6" name="Rectangle 8"/>
            <p:cNvSpPr>
              <a:spLocks noChangeArrowheads="1"/>
            </p:cNvSpPr>
            <p:nvPr/>
          </p:nvSpPr>
          <p:spPr bwMode="auto">
            <a:xfrm>
              <a:off x="1698" y="550"/>
              <a:ext cx="1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3000" b="1" dirty="0">
                  <a:solidFill>
                    <a:srgbClr val="000000"/>
                  </a:solidFill>
                  <a:latin typeface="Angsana New" pitchFamily="18" charset="-34"/>
                  <a:cs typeface="Angsana New" pitchFamily="18" charset="-34"/>
                </a:rPr>
                <a:t>3 </a:t>
              </a:r>
              <a:endParaRPr lang="th-TH" dirty="0">
                <a:latin typeface="Arial" pitchFamily="34" charset="0"/>
                <a:cs typeface="Angsana New" pitchFamily="18" charset="-34"/>
              </a:endParaRPr>
            </a:p>
          </p:txBody>
        </p:sp>
        <p:sp>
          <p:nvSpPr>
            <p:cNvPr id="7" name="Rectangle 9"/>
            <p:cNvSpPr>
              <a:spLocks noChangeArrowheads="1"/>
            </p:cNvSpPr>
            <p:nvPr/>
          </p:nvSpPr>
          <p:spPr bwMode="auto">
            <a:xfrm>
              <a:off x="1811" y="534"/>
              <a:ext cx="18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3000" b="1" dirty="0">
                  <a:solidFill>
                    <a:srgbClr val="000000"/>
                  </a:solidFill>
                  <a:latin typeface="Angsana New" pitchFamily="18" charset="-34"/>
                  <a:cs typeface="Angsana New" pitchFamily="18" charset="-34"/>
                </a:rPr>
                <a:t>องค์ประกอบและ 16 รายการ</a:t>
              </a:r>
              <a:endParaRPr lang="th-TH" dirty="0">
                <a:latin typeface="Arial" pitchFamily="34" charset="0"/>
                <a:cs typeface="Angsana New" pitchFamily="18" charset="-34"/>
              </a:endParaRPr>
            </a:p>
          </p:txBody>
        </p:sp>
        <p:sp>
          <p:nvSpPr>
            <p:cNvPr id="8" name="Rectangle 10"/>
            <p:cNvSpPr>
              <a:spLocks noChangeArrowheads="1"/>
            </p:cNvSpPr>
            <p:nvPr/>
          </p:nvSpPr>
          <p:spPr bwMode="auto">
            <a:xfrm>
              <a:off x="1847" y="2020"/>
              <a:ext cx="1554" cy="1384"/>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9" name="Rectangle 11"/>
            <p:cNvSpPr>
              <a:spLocks noChangeArrowheads="1"/>
            </p:cNvSpPr>
            <p:nvPr/>
          </p:nvSpPr>
          <p:spPr bwMode="auto">
            <a:xfrm>
              <a:off x="1851" y="2024"/>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6.</a:t>
              </a:r>
              <a:endParaRPr lang="th-TH">
                <a:latin typeface="Arial" pitchFamily="34" charset="0"/>
                <a:cs typeface="Angsana New" pitchFamily="18" charset="-34"/>
              </a:endParaRPr>
            </a:p>
          </p:txBody>
        </p:sp>
        <p:sp>
          <p:nvSpPr>
            <p:cNvPr id="10" name="Rectangle 12"/>
            <p:cNvSpPr>
              <a:spLocks noChangeArrowheads="1"/>
            </p:cNvSpPr>
            <p:nvPr/>
          </p:nvSpPr>
          <p:spPr bwMode="auto">
            <a:xfrm>
              <a:off x="1941" y="2032"/>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11" name="Rectangle 13"/>
            <p:cNvSpPr>
              <a:spLocks noChangeArrowheads="1"/>
            </p:cNvSpPr>
            <p:nvPr/>
          </p:nvSpPr>
          <p:spPr bwMode="auto">
            <a:xfrm>
              <a:off x="2056" y="2024"/>
              <a:ext cx="14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การวินิจฉัยทางการพยาบาล</a:t>
              </a:r>
              <a:endParaRPr lang="th-TH">
                <a:latin typeface="Arial" pitchFamily="34" charset="0"/>
                <a:cs typeface="Angsana New" pitchFamily="18" charset="-34"/>
              </a:endParaRPr>
            </a:p>
          </p:txBody>
        </p:sp>
        <p:sp>
          <p:nvSpPr>
            <p:cNvPr id="12" name="Rectangle 14"/>
            <p:cNvSpPr>
              <a:spLocks noChangeArrowheads="1"/>
            </p:cNvSpPr>
            <p:nvPr/>
          </p:nvSpPr>
          <p:spPr bwMode="auto">
            <a:xfrm>
              <a:off x="1851" y="2291"/>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7.</a:t>
              </a:r>
              <a:endParaRPr lang="th-TH">
                <a:latin typeface="Arial" pitchFamily="34" charset="0"/>
                <a:cs typeface="Angsana New" pitchFamily="18" charset="-34"/>
              </a:endParaRPr>
            </a:p>
          </p:txBody>
        </p:sp>
        <p:sp>
          <p:nvSpPr>
            <p:cNvPr id="13" name="Rectangle 15"/>
            <p:cNvSpPr>
              <a:spLocks noChangeArrowheads="1"/>
            </p:cNvSpPr>
            <p:nvPr/>
          </p:nvSpPr>
          <p:spPr bwMode="auto">
            <a:xfrm>
              <a:off x="1941" y="2298"/>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14" name="Rectangle 16"/>
            <p:cNvSpPr>
              <a:spLocks noChangeArrowheads="1"/>
            </p:cNvSpPr>
            <p:nvPr/>
          </p:nvSpPr>
          <p:spPr bwMode="auto">
            <a:xfrm>
              <a:off x="2056" y="2291"/>
              <a:ext cx="10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กิจกรรมการพยาบาล</a:t>
              </a:r>
              <a:endParaRPr lang="th-TH">
                <a:latin typeface="Arial" pitchFamily="34" charset="0"/>
                <a:cs typeface="Angsana New" pitchFamily="18" charset="-34"/>
              </a:endParaRPr>
            </a:p>
          </p:txBody>
        </p:sp>
        <p:sp>
          <p:nvSpPr>
            <p:cNvPr id="15" name="Rectangle 17"/>
            <p:cNvSpPr>
              <a:spLocks noChangeArrowheads="1"/>
            </p:cNvSpPr>
            <p:nvPr/>
          </p:nvSpPr>
          <p:spPr bwMode="auto">
            <a:xfrm>
              <a:off x="1851" y="2556"/>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8.</a:t>
              </a:r>
              <a:endParaRPr lang="th-TH">
                <a:latin typeface="Arial" pitchFamily="34" charset="0"/>
                <a:cs typeface="Angsana New" pitchFamily="18" charset="-34"/>
              </a:endParaRPr>
            </a:p>
          </p:txBody>
        </p:sp>
        <p:sp>
          <p:nvSpPr>
            <p:cNvPr id="16" name="Rectangle 18"/>
            <p:cNvSpPr>
              <a:spLocks noChangeArrowheads="1"/>
            </p:cNvSpPr>
            <p:nvPr/>
          </p:nvSpPr>
          <p:spPr bwMode="auto">
            <a:xfrm>
              <a:off x="1941" y="2564"/>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17" name="Rectangle 19"/>
            <p:cNvSpPr>
              <a:spLocks noChangeArrowheads="1"/>
            </p:cNvSpPr>
            <p:nvPr/>
          </p:nvSpPr>
          <p:spPr bwMode="auto">
            <a:xfrm>
              <a:off x="2056" y="2556"/>
              <a:ext cx="1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mj-cs"/>
                </a:rPr>
                <a:t>ผลลัพธ์ทางการพยาบาล</a:t>
              </a:r>
              <a:endParaRPr lang="th-TH">
                <a:cs typeface="+mj-cs"/>
              </a:endParaRPr>
            </a:p>
          </p:txBody>
        </p:sp>
        <p:sp>
          <p:nvSpPr>
            <p:cNvPr id="18" name="Rectangle 20"/>
            <p:cNvSpPr>
              <a:spLocks noChangeArrowheads="1"/>
            </p:cNvSpPr>
            <p:nvPr/>
          </p:nvSpPr>
          <p:spPr bwMode="auto">
            <a:xfrm>
              <a:off x="1851" y="2836"/>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a:solidFill>
                    <a:srgbClr val="000000"/>
                  </a:solidFill>
                  <a:latin typeface="Cordia New" pitchFamily="34" charset="-34"/>
                  <a:cs typeface="Angsana New" pitchFamily="18" charset="-34"/>
                </a:rPr>
                <a:t>9.</a:t>
              </a:r>
              <a:endParaRPr lang="th-TH">
                <a:latin typeface="Arial" pitchFamily="34" charset="0"/>
                <a:cs typeface="Angsana New" pitchFamily="18" charset="-34"/>
              </a:endParaRPr>
            </a:p>
          </p:txBody>
        </p:sp>
        <p:sp>
          <p:nvSpPr>
            <p:cNvPr id="19" name="Rectangle 21"/>
            <p:cNvSpPr>
              <a:spLocks noChangeArrowheads="1"/>
            </p:cNvSpPr>
            <p:nvPr/>
          </p:nvSpPr>
          <p:spPr bwMode="auto">
            <a:xfrm>
              <a:off x="1949" y="2836"/>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0" name="Rectangle 22"/>
            <p:cNvSpPr>
              <a:spLocks noChangeArrowheads="1"/>
            </p:cNvSpPr>
            <p:nvPr/>
          </p:nvSpPr>
          <p:spPr bwMode="auto">
            <a:xfrm>
              <a:off x="2056" y="2823"/>
              <a:ext cx="13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ปริมาณความต้องการการ</a:t>
              </a:r>
              <a:endParaRPr lang="th-TH">
                <a:latin typeface="Arial" pitchFamily="34" charset="0"/>
                <a:cs typeface="Angsana New" pitchFamily="18" charset="-34"/>
              </a:endParaRPr>
            </a:p>
          </p:txBody>
        </p:sp>
        <p:sp>
          <p:nvSpPr>
            <p:cNvPr id="21" name="Rectangle 23"/>
            <p:cNvSpPr>
              <a:spLocks noChangeArrowheads="1"/>
            </p:cNvSpPr>
            <p:nvPr/>
          </p:nvSpPr>
          <p:spPr bwMode="auto">
            <a:xfrm>
              <a:off x="2056" y="3101"/>
              <a:ext cx="4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พยาบาล</a:t>
              </a:r>
              <a:endParaRPr lang="th-TH">
                <a:latin typeface="Arial" pitchFamily="34" charset="0"/>
                <a:cs typeface="Angsana New" pitchFamily="18" charset="-34"/>
              </a:endParaRPr>
            </a:p>
          </p:txBody>
        </p:sp>
        <p:sp>
          <p:nvSpPr>
            <p:cNvPr id="22" name="Rectangle 24"/>
            <p:cNvSpPr>
              <a:spLocks noChangeArrowheads="1"/>
            </p:cNvSpPr>
            <p:nvPr/>
          </p:nvSpPr>
          <p:spPr bwMode="auto">
            <a:xfrm>
              <a:off x="211" y="2020"/>
              <a:ext cx="1064" cy="1125"/>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3" name="Rectangle 25"/>
            <p:cNvSpPr>
              <a:spLocks noChangeArrowheads="1"/>
            </p:cNvSpPr>
            <p:nvPr/>
          </p:nvSpPr>
          <p:spPr bwMode="auto">
            <a:xfrm>
              <a:off x="216" y="2023"/>
              <a:ext cx="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1.</a:t>
              </a:r>
              <a:endParaRPr lang="th-TH">
                <a:latin typeface="Arial" pitchFamily="34" charset="0"/>
                <a:cs typeface="Angsana New" pitchFamily="18" charset="-34"/>
              </a:endParaRPr>
            </a:p>
          </p:txBody>
        </p:sp>
        <p:sp>
          <p:nvSpPr>
            <p:cNvPr id="24" name="Rectangle 26"/>
            <p:cNvSpPr>
              <a:spLocks noChangeArrowheads="1"/>
            </p:cNvSpPr>
            <p:nvPr/>
          </p:nvSpPr>
          <p:spPr bwMode="auto">
            <a:xfrm>
              <a:off x="303" y="2007"/>
              <a:ext cx="2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5" name="Rectangle 27"/>
            <p:cNvSpPr>
              <a:spLocks noChangeArrowheads="1"/>
            </p:cNvSpPr>
            <p:nvPr/>
          </p:nvSpPr>
          <p:spPr bwMode="auto">
            <a:xfrm>
              <a:off x="318" y="2023"/>
              <a:ext cx="14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 ID</a:t>
              </a:r>
              <a:endParaRPr lang="th-TH">
                <a:latin typeface="Arial" pitchFamily="34" charset="0"/>
                <a:cs typeface="Angsana New" pitchFamily="18" charset="-34"/>
              </a:endParaRPr>
            </a:p>
          </p:txBody>
        </p:sp>
        <p:sp>
          <p:nvSpPr>
            <p:cNvPr id="26" name="Rectangle 28"/>
            <p:cNvSpPr>
              <a:spLocks noChangeArrowheads="1"/>
            </p:cNvSpPr>
            <p:nvPr/>
          </p:nvSpPr>
          <p:spPr bwMode="auto">
            <a:xfrm>
              <a:off x="457" y="2023"/>
              <a:ext cx="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 *</a:t>
              </a:r>
              <a:endParaRPr lang="th-TH">
                <a:latin typeface="Arial" pitchFamily="34" charset="0"/>
                <a:cs typeface="Angsana New" pitchFamily="18" charset="-34"/>
              </a:endParaRPr>
            </a:p>
          </p:txBody>
        </p:sp>
        <p:sp>
          <p:nvSpPr>
            <p:cNvPr id="27" name="Rectangle 29"/>
            <p:cNvSpPr>
              <a:spLocks noChangeArrowheads="1"/>
            </p:cNvSpPr>
            <p:nvPr/>
          </p:nvSpPr>
          <p:spPr bwMode="auto">
            <a:xfrm>
              <a:off x="533" y="2023"/>
              <a:ext cx="2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 </a:t>
              </a:r>
              <a:endParaRPr lang="th-TH">
                <a:latin typeface="Arial" pitchFamily="34" charset="0"/>
                <a:cs typeface="Angsana New" pitchFamily="18" charset="-34"/>
              </a:endParaRPr>
            </a:p>
          </p:txBody>
        </p:sp>
        <p:sp>
          <p:nvSpPr>
            <p:cNvPr id="28" name="Rectangle 30"/>
            <p:cNvSpPr>
              <a:spLocks noChangeArrowheads="1"/>
            </p:cNvSpPr>
            <p:nvPr/>
          </p:nvSpPr>
          <p:spPr bwMode="auto">
            <a:xfrm>
              <a:off x="569" y="2024"/>
              <a:ext cx="7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1800" b="1">
                  <a:solidFill>
                    <a:srgbClr val="000000"/>
                  </a:solidFill>
                  <a:latin typeface="Angsana New" pitchFamily="18" charset="-34"/>
                  <a:cs typeface="Angsana New" pitchFamily="18" charset="-34"/>
                </a:rPr>
                <a:t> +</a:t>
              </a:r>
              <a:endParaRPr lang="th-TH">
                <a:latin typeface="Arial" pitchFamily="34" charset="0"/>
                <a:cs typeface="Angsana New" pitchFamily="18" charset="-34"/>
              </a:endParaRPr>
            </a:p>
          </p:txBody>
        </p:sp>
        <p:sp>
          <p:nvSpPr>
            <p:cNvPr id="29" name="Rectangle 31"/>
            <p:cNvSpPr>
              <a:spLocks noChangeArrowheads="1"/>
            </p:cNvSpPr>
            <p:nvPr/>
          </p:nvSpPr>
          <p:spPr bwMode="auto">
            <a:xfrm>
              <a:off x="216" y="2233"/>
              <a:ext cx="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2.</a:t>
              </a:r>
              <a:endParaRPr lang="th-TH">
                <a:latin typeface="Arial" pitchFamily="34" charset="0"/>
                <a:cs typeface="Angsana New" pitchFamily="18" charset="-34"/>
              </a:endParaRPr>
            </a:p>
          </p:txBody>
        </p:sp>
        <p:sp>
          <p:nvSpPr>
            <p:cNvPr id="30" name="Rectangle 32"/>
            <p:cNvSpPr>
              <a:spLocks noChangeArrowheads="1"/>
            </p:cNvSpPr>
            <p:nvPr/>
          </p:nvSpPr>
          <p:spPr bwMode="auto">
            <a:xfrm>
              <a:off x="303" y="2218"/>
              <a:ext cx="2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31" name="Rectangle 33"/>
            <p:cNvSpPr>
              <a:spLocks noChangeArrowheads="1"/>
            </p:cNvSpPr>
            <p:nvPr/>
          </p:nvSpPr>
          <p:spPr bwMode="auto">
            <a:xfrm>
              <a:off x="318" y="2233"/>
              <a:ext cx="78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วัน เดือน ปี เกิด *</a:t>
              </a:r>
              <a:endParaRPr lang="th-TH">
                <a:latin typeface="Arial" pitchFamily="34" charset="0"/>
                <a:cs typeface="Angsana New" pitchFamily="18" charset="-34"/>
              </a:endParaRPr>
            </a:p>
          </p:txBody>
        </p:sp>
        <p:sp>
          <p:nvSpPr>
            <p:cNvPr id="24576" name="Rectangle 34"/>
            <p:cNvSpPr>
              <a:spLocks noChangeArrowheads="1"/>
            </p:cNvSpPr>
            <p:nvPr/>
          </p:nvSpPr>
          <p:spPr bwMode="auto">
            <a:xfrm>
              <a:off x="1159" y="2233"/>
              <a:ext cx="9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 +</a:t>
              </a:r>
              <a:endParaRPr lang="th-TH">
                <a:latin typeface="Arial" pitchFamily="34" charset="0"/>
                <a:cs typeface="Angsana New" pitchFamily="18" charset="-34"/>
              </a:endParaRPr>
            </a:p>
          </p:txBody>
        </p:sp>
        <p:sp>
          <p:nvSpPr>
            <p:cNvPr id="24577" name="Rectangle 35"/>
            <p:cNvSpPr>
              <a:spLocks noChangeArrowheads="1"/>
            </p:cNvSpPr>
            <p:nvPr/>
          </p:nvSpPr>
          <p:spPr bwMode="auto">
            <a:xfrm>
              <a:off x="216" y="2444"/>
              <a:ext cx="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3.</a:t>
              </a:r>
              <a:endParaRPr lang="th-TH">
                <a:latin typeface="Arial" pitchFamily="34" charset="0"/>
                <a:cs typeface="Angsana New" pitchFamily="18" charset="-34"/>
              </a:endParaRPr>
            </a:p>
          </p:txBody>
        </p:sp>
        <p:sp>
          <p:nvSpPr>
            <p:cNvPr id="24579" name="Rectangle 36"/>
            <p:cNvSpPr>
              <a:spLocks noChangeArrowheads="1"/>
            </p:cNvSpPr>
            <p:nvPr/>
          </p:nvSpPr>
          <p:spPr bwMode="auto">
            <a:xfrm>
              <a:off x="303" y="2428"/>
              <a:ext cx="2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580" name="Rectangle 37"/>
            <p:cNvSpPr>
              <a:spLocks noChangeArrowheads="1"/>
            </p:cNvSpPr>
            <p:nvPr/>
          </p:nvSpPr>
          <p:spPr bwMode="auto">
            <a:xfrm>
              <a:off x="318" y="2444"/>
              <a:ext cx="26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เพศ *</a:t>
              </a:r>
              <a:endParaRPr lang="th-TH">
                <a:latin typeface="Arial" pitchFamily="34" charset="0"/>
                <a:cs typeface="Angsana New" pitchFamily="18" charset="-34"/>
              </a:endParaRPr>
            </a:p>
          </p:txBody>
        </p:sp>
        <p:sp>
          <p:nvSpPr>
            <p:cNvPr id="24581" name="Rectangle 38"/>
            <p:cNvSpPr>
              <a:spLocks noChangeArrowheads="1"/>
            </p:cNvSpPr>
            <p:nvPr/>
          </p:nvSpPr>
          <p:spPr bwMode="auto">
            <a:xfrm>
              <a:off x="588" y="2444"/>
              <a:ext cx="9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 +</a:t>
              </a:r>
              <a:endParaRPr lang="th-TH">
                <a:latin typeface="Arial" pitchFamily="34" charset="0"/>
                <a:cs typeface="Angsana New" pitchFamily="18" charset="-34"/>
              </a:endParaRPr>
            </a:p>
          </p:txBody>
        </p:sp>
        <p:sp>
          <p:nvSpPr>
            <p:cNvPr id="24582" name="Rectangle 39"/>
            <p:cNvSpPr>
              <a:spLocks noChangeArrowheads="1"/>
            </p:cNvSpPr>
            <p:nvPr/>
          </p:nvSpPr>
          <p:spPr bwMode="auto">
            <a:xfrm>
              <a:off x="216" y="2654"/>
              <a:ext cx="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4.</a:t>
              </a:r>
              <a:endParaRPr lang="th-TH">
                <a:latin typeface="Arial" pitchFamily="34" charset="0"/>
                <a:cs typeface="Angsana New" pitchFamily="18" charset="-34"/>
              </a:endParaRPr>
            </a:p>
          </p:txBody>
        </p:sp>
        <p:sp>
          <p:nvSpPr>
            <p:cNvPr id="24583" name="Rectangle 40"/>
            <p:cNvSpPr>
              <a:spLocks noChangeArrowheads="1"/>
            </p:cNvSpPr>
            <p:nvPr/>
          </p:nvSpPr>
          <p:spPr bwMode="auto">
            <a:xfrm>
              <a:off x="303" y="2639"/>
              <a:ext cx="2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584" name="Rectangle 41"/>
            <p:cNvSpPr>
              <a:spLocks noChangeArrowheads="1"/>
            </p:cNvSpPr>
            <p:nvPr/>
          </p:nvSpPr>
          <p:spPr bwMode="auto">
            <a:xfrm>
              <a:off x="318" y="2654"/>
              <a:ext cx="43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เชื้อชาติ *</a:t>
              </a:r>
              <a:endParaRPr lang="th-TH">
                <a:latin typeface="Arial" pitchFamily="34" charset="0"/>
                <a:cs typeface="Angsana New" pitchFamily="18" charset="-34"/>
              </a:endParaRPr>
            </a:p>
          </p:txBody>
        </p:sp>
        <p:sp>
          <p:nvSpPr>
            <p:cNvPr id="24585" name="Rectangle 42"/>
            <p:cNvSpPr>
              <a:spLocks noChangeArrowheads="1"/>
            </p:cNvSpPr>
            <p:nvPr/>
          </p:nvSpPr>
          <p:spPr bwMode="auto">
            <a:xfrm>
              <a:off x="216" y="2863"/>
              <a:ext cx="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5.</a:t>
              </a:r>
              <a:endParaRPr lang="th-TH">
                <a:latin typeface="Arial" pitchFamily="34" charset="0"/>
                <a:cs typeface="Angsana New" pitchFamily="18" charset="-34"/>
              </a:endParaRPr>
            </a:p>
          </p:txBody>
        </p:sp>
        <p:sp>
          <p:nvSpPr>
            <p:cNvPr id="24586" name="Rectangle 43"/>
            <p:cNvSpPr>
              <a:spLocks noChangeArrowheads="1"/>
            </p:cNvSpPr>
            <p:nvPr/>
          </p:nvSpPr>
          <p:spPr bwMode="auto">
            <a:xfrm>
              <a:off x="303" y="2848"/>
              <a:ext cx="2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587" name="Rectangle 44"/>
            <p:cNvSpPr>
              <a:spLocks noChangeArrowheads="1"/>
            </p:cNvSpPr>
            <p:nvPr/>
          </p:nvSpPr>
          <p:spPr bwMode="auto">
            <a:xfrm>
              <a:off x="318" y="2863"/>
              <a:ext cx="28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Cordia New" pitchFamily="34" charset="-34"/>
                  <a:cs typeface="Angsana New" pitchFamily="18" charset="-34"/>
                </a:rPr>
                <a:t>ที่อยู่ *</a:t>
              </a:r>
              <a:endParaRPr lang="th-TH">
                <a:latin typeface="Arial" pitchFamily="34" charset="0"/>
                <a:cs typeface="Angsana New" pitchFamily="18" charset="-34"/>
              </a:endParaRPr>
            </a:p>
          </p:txBody>
        </p:sp>
        <p:sp>
          <p:nvSpPr>
            <p:cNvPr id="24588" name="Rectangle 45"/>
            <p:cNvSpPr>
              <a:spLocks noChangeArrowheads="1"/>
            </p:cNvSpPr>
            <p:nvPr/>
          </p:nvSpPr>
          <p:spPr bwMode="auto">
            <a:xfrm>
              <a:off x="3646" y="1241"/>
              <a:ext cx="1881" cy="606"/>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cs typeface="+mj-cs"/>
              </a:endParaRPr>
            </a:p>
          </p:txBody>
        </p:sp>
        <p:sp>
          <p:nvSpPr>
            <p:cNvPr id="24589" name="Rectangle 46"/>
            <p:cNvSpPr>
              <a:spLocks noChangeArrowheads="1"/>
            </p:cNvSpPr>
            <p:nvPr/>
          </p:nvSpPr>
          <p:spPr bwMode="auto">
            <a:xfrm>
              <a:off x="3745" y="1244"/>
              <a:ext cx="17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3000" b="1">
                  <a:solidFill>
                    <a:srgbClr val="000000"/>
                  </a:solidFill>
                  <a:latin typeface="Angsana New" pitchFamily="18" charset="-34"/>
                  <a:cs typeface="Angsana New" pitchFamily="18" charset="-34"/>
                </a:rPr>
                <a:t>องค์ประกอบทางการบริหาร</a:t>
              </a:r>
              <a:endParaRPr lang="th-TH">
                <a:latin typeface="Arial" pitchFamily="34" charset="0"/>
                <a:cs typeface="Angsana New" pitchFamily="18" charset="-34"/>
              </a:endParaRPr>
            </a:p>
          </p:txBody>
        </p:sp>
        <p:sp>
          <p:nvSpPr>
            <p:cNvPr id="24590" name="Rectangle 47"/>
            <p:cNvSpPr>
              <a:spLocks noChangeArrowheads="1"/>
            </p:cNvSpPr>
            <p:nvPr/>
          </p:nvSpPr>
          <p:spPr bwMode="auto">
            <a:xfrm>
              <a:off x="48" y="1241"/>
              <a:ext cx="1554" cy="606"/>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4591" name="Rectangle 48"/>
            <p:cNvSpPr>
              <a:spLocks noChangeArrowheads="1"/>
            </p:cNvSpPr>
            <p:nvPr/>
          </p:nvSpPr>
          <p:spPr bwMode="auto">
            <a:xfrm>
              <a:off x="131" y="1244"/>
              <a:ext cx="1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3000" b="1" dirty="0">
                  <a:solidFill>
                    <a:srgbClr val="000000"/>
                  </a:solidFill>
                  <a:latin typeface="AngsanaUPC" pitchFamily="18" charset="-34"/>
                  <a:cs typeface="AngsanaUPC" pitchFamily="18" charset="-34"/>
                </a:rPr>
                <a:t>องค์ประกอบทางผู้ป่วย</a:t>
              </a:r>
              <a:endParaRPr lang="th-TH" dirty="0">
                <a:latin typeface="AngsanaUPC" pitchFamily="18" charset="-34"/>
                <a:cs typeface="AngsanaUPC" pitchFamily="18" charset="-34"/>
              </a:endParaRPr>
            </a:p>
          </p:txBody>
        </p:sp>
        <p:sp>
          <p:nvSpPr>
            <p:cNvPr id="24592" name="Rectangle 49"/>
            <p:cNvSpPr>
              <a:spLocks noChangeArrowheads="1"/>
            </p:cNvSpPr>
            <p:nvPr/>
          </p:nvSpPr>
          <p:spPr bwMode="auto">
            <a:xfrm>
              <a:off x="1847" y="1241"/>
              <a:ext cx="1554" cy="606"/>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cs typeface="+mj-cs"/>
              </a:endParaRPr>
            </a:p>
          </p:txBody>
        </p:sp>
        <p:sp>
          <p:nvSpPr>
            <p:cNvPr id="24593" name="Rectangle 50"/>
            <p:cNvSpPr>
              <a:spLocks noChangeArrowheads="1"/>
            </p:cNvSpPr>
            <p:nvPr/>
          </p:nvSpPr>
          <p:spPr bwMode="auto">
            <a:xfrm>
              <a:off x="1996" y="1244"/>
              <a:ext cx="134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3000" b="1">
                  <a:solidFill>
                    <a:srgbClr val="000000"/>
                  </a:solidFill>
                  <a:latin typeface="Angsana New" pitchFamily="18" charset="-34"/>
                  <a:cs typeface="Angsana New" pitchFamily="18" charset="-34"/>
                </a:rPr>
                <a:t>องค์ประกอบทางการ</a:t>
              </a:r>
              <a:endParaRPr lang="th-TH">
                <a:latin typeface="Arial" pitchFamily="34" charset="0"/>
                <a:cs typeface="Angsana New" pitchFamily="18" charset="-34"/>
              </a:endParaRPr>
            </a:p>
          </p:txBody>
        </p:sp>
        <p:sp>
          <p:nvSpPr>
            <p:cNvPr id="24594" name="Rectangle 51"/>
            <p:cNvSpPr>
              <a:spLocks noChangeArrowheads="1"/>
            </p:cNvSpPr>
            <p:nvPr/>
          </p:nvSpPr>
          <p:spPr bwMode="auto">
            <a:xfrm>
              <a:off x="2368" y="1577"/>
              <a:ext cx="5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3000" b="1">
                  <a:solidFill>
                    <a:srgbClr val="000000"/>
                  </a:solidFill>
                  <a:latin typeface="Angsana New" pitchFamily="18" charset="-34"/>
                  <a:cs typeface="Angsana New" pitchFamily="18" charset="-34"/>
                </a:rPr>
                <a:t>พยาบาล</a:t>
              </a:r>
              <a:endParaRPr lang="th-TH">
                <a:latin typeface="Arial" pitchFamily="34" charset="0"/>
                <a:cs typeface="Angsana New" pitchFamily="18" charset="-34"/>
              </a:endParaRPr>
            </a:p>
          </p:txBody>
        </p:sp>
        <p:sp>
          <p:nvSpPr>
            <p:cNvPr id="24595" name="Rectangle 52"/>
            <p:cNvSpPr>
              <a:spLocks noChangeArrowheads="1"/>
            </p:cNvSpPr>
            <p:nvPr/>
          </p:nvSpPr>
          <p:spPr bwMode="auto">
            <a:xfrm>
              <a:off x="3646" y="2020"/>
              <a:ext cx="2045" cy="1916"/>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4596" name="Rectangle 53"/>
            <p:cNvSpPr>
              <a:spLocks noChangeArrowheads="1"/>
            </p:cNvSpPr>
            <p:nvPr/>
          </p:nvSpPr>
          <p:spPr bwMode="auto">
            <a:xfrm>
              <a:off x="3650" y="2024"/>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10.</a:t>
              </a:r>
              <a:endParaRPr lang="th-TH">
                <a:latin typeface="Arial" pitchFamily="34" charset="0"/>
                <a:cs typeface="Angsana New" pitchFamily="18" charset="-34"/>
              </a:endParaRPr>
            </a:p>
          </p:txBody>
        </p:sp>
        <p:sp>
          <p:nvSpPr>
            <p:cNvPr id="24597" name="Rectangle 54"/>
            <p:cNvSpPr>
              <a:spLocks noChangeArrowheads="1"/>
            </p:cNvSpPr>
            <p:nvPr/>
          </p:nvSpPr>
          <p:spPr bwMode="auto">
            <a:xfrm>
              <a:off x="3800" y="2032"/>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598" name="Rectangle 55"/>
            <p:cNvSpPr>
              <a:spLocks noChangeArrowheads="1"/>
            </p:cNvSpPr>
            <p:nvPr/>
          </p:nvSpPr>
          <p:spPr bwMode="auto">
            <a:xfrm>
              <a:off x="3855" y="2024"/>
              <a:ext cx="9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Setting/agency ID</a:t>
              </a:r>
              <a:endParaRPr lang="th-TH">
                <a:latin typeface="Arial" pitchFamily="34" charset="0"/>
                <a:cs typeface="Angsana New" pitchFamily="18" charset="-34"/>
              </a:endParaRPr>
            </a:p>
          </p:txBody>
        </p:sp>
        <p:sp>
          <p:nvSpPr>
            <p:cNvPr id="24599" name="Rectangle 56"/>
            <p:cNvSpPr>
              <a:spLocks noChangeArrowheads="1"/>
            </p:cNvSpPr>
            <p:nvPr/>
          </p:nvSpPr>
          <p:spPr bwMode="auto">
            <a:xfrm>
              <a:off x="4763" y="2024"/>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 *</a:t>
              </a:r>
              <a:endParaRPr lang="th-TH">
                <a:latin typeface="Arial" pitchFamily="34" charset="0"/>
                <a:cs typeface="Angsana New" pitchFamily="18" charset="-34"/>
              </a:endParaRPr>
            </a:p>
          </p:txBody>
        </p:sp>
        <p:sp>
          <p:nvSpPr>
            <p:cNvPr id="24600" name="Rectangle 57"/>
            <p:cNvSpPr>
              <a:spLocks noChangeArrowheads="1"/>
            </p:cNvSpPr>
            <p:nvPr/>
          </p:nvSpPr>
          <p:spPr bwMode="auto">
            <a:xfrm>
              <a:off x="3650" y="2291"/>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11.</a:t>
              </a:r>
              <a:endParaRPr lang="th-TH">
                <a:latin typeface="Arial" pitchFamily="34" charset="0"/>
                <a:cs typeface="Angsana New" pitchFamily="18" charset="-34"/>
              </a:endParaRPr>
            </a:p>
          </p:txBody>
        </p:sp>
        <p:sp>
          <p:nvSpPr>
            <p:cNvPr id="24601" name="Rectangle 58"/>
            <p:cNvSpPr>
              <a:spLocks noChangeArrowheads="1"/>
            </p:cNvSpPr>
            <p:nvPr/>
          </p:nvSpPr>
          <p:spPr bwMode="auto">
            <a:xfrm>
              <a:off x="3800" y="2298"/>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602" name="Rectangle 59"/>
            <p:cNvSpPr>
              <a:spLocks noChangeArrowheads="1"/>
            </p:cNvSpPr>
            <p:nvPr/>
          </p:nvSpPr>
          <p:spPr bwMode="auto">
            <a:xfrm>
              <a:off x="3855" y="2291"/>
              <a:ext cx="4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HN, AN</a:t>
              </a:r>
              <a:endParaRPr lang="th-TH">
                <a:latin typeface="Arial" pitchFamily="34" charset="0"/>
                <a:cs typeface="Angsana New" pitchFamily="18" charset="-34"/>
              </a:endParaRPr>
            </a:p>
          </p:txBody>
        </p:sp>
        <p:sp>
          <p:nvSpPr>
            <p:cNvPr id="24603" name="Rectangle 60"/>
            <p:cNvSpPr>
              <a:spLocks noChangeArrowheads="1"/>
            </p:cNvSpPr>
            <p:nvPr/>
          </p:nvSpPr>
          <p:spPr bwMode="auto">
            <a:xfrm>
              <a:off x="3650" y="2556"/>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12.</a:t>
              </a:r>
              <a:endParaRPr lang="th-TH">
                <a:latin typeface="Arial" pitchFamily="34" charset="0"/>
                <a:cs typeface="Angsana New" pitchFamily="18" charset="-34"/>
              </a:endParaRPr>
            </a:p>
          </p:txBody>
        </p:sp>
        <p:sp>
          <p:nvSpPr>
            <p:cNvPr id="24604" name="Rectangle 61"/>
            <p:cNvSpPr>
              <a:spLocks noChangeArrowheads="1"/>
            </p:cNvSpPr>
            <p:nvPr/>
          </p:nvSpPr>
          <p:spPr bwMode="auto">
            <a:xfrm>
              <a:off x="3800" y="2564"/>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605" name="Rectangle 62"/>
            <p:cNvSpPr>
              <a:spLocks noChangeArrowheads="1"/>
            </p:cNvSpPr>
            <p:nvPr/>
          </p:nvSpPr>
          <p:spPr bwMode="auto">
            <a:xfrm>
              <a:off x="3855" y="2556"/>
              <a:ext cx="2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Unit </a:t>
              </a:r>
              <a:endParaRPr lang="th-TH">
                <a:latin typeface="Arial" pitchFamily="34" charset="0"/>
                <a:cs typeface="Angsana New" pitchFamily="18" charset="-34"/>
              </a:endParaRPr>
            </a:p>
          </p:txBody>
        </p:sp>
        <p:sp>
          <p:nvSpPr>
            <p:cNvPr id="24606" name="Rectangle 63"/>
            <p:cNvSpPr>
              <a:spLocks noChangeArrowheads="1"/>
            </p:cNvSpPr>
            <p:nvPr/>
          </p:nvSpPr>
          <p:spPr bwMode="auto">
            <a:xfrm>
              <a:off x="4111" y="2556"/>
              <a:ext cx="1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ที่ </a:t>
              </a:r>
              <a:endParaRPr lang="th-TH">
                <a:latin typeface="Arial" pitchFamily="34" charset="0"/>
                <a:cs typeface="Angsana New" pitchFamily="18" charset="-34"/>
              </a:endParaRPr>
            </a:p>
          </p:txBody>
        </p:sp>
        <p:sp>
          <p:nvSpPr>
            <p:cNvPr id="24607" name="Rectangle 64"/>
            <p:cNvSpPr>
              <a:spLocks noChangeArrowheads="1"/>
            </p:cNvSpPr>
            <p:nvPr/>
          </p:nvSpPr>
          <p:spPr bwMode="auto">
            <a:xfrm>
              <a:off x="4222" y="2556"/>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ผป. </a:t>
              </a:r>
              <a:endParaRPr lang="th-TH">
                <a:latin typeface="Arial" pitchFamily="34" charset="0"/>
                <a:cs typeface="Angsana New" pitchFamily="18" charset="-34"/>
              </a:endParaRPr>
            </a:p>
          </p:txBody>
        </p:sp>
        <p:sp>
          <p:nvSpPr>
            <p:cNvPr id="24608" name="Rectangle 65"/>
            <p:cNvSpPr>
              <a:spLocks noChangeArrowheads="1"/>
            </p:cNvSpPr>
            <p:nvPr/>
          </p:nvSpPr>
          <p:spPr bwMode="auto">
            <a:xfrm>
              <a:off x="4438" y="2556"/>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D/C</a:t>
              </a:r>
              <a:endParaRPr lang="th-TH">
                <a:latin typeface="Arial" pitchFamily="34" charset="0"/>
                <a:cs typeface="Angsana New" pitchFamily="18" charset="-34"/>
              </a:endParaRPr>
            </a:p>
          </p:txBody>
        </p:sp>
        <p:sp>
          <p:nvSpPr>
            <p:cNvPr id="24609" name="Rectangle 66"/>
            <p:cNvSpPr>
              <a:spLocks noChangeArrowheads="1"/>
            </p:cNvSpPr>
            <p:nvPr/>
          </p:nvSpPr>
          <p:spPr bwMode="auto">
            <a:xfrm>
              <a:off x="4644" y="2556"/>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mj-cs"/>
                </a:rPr>
                <a:t> *</a:t>
              </a:r>
              <a:endParaRPr lang="th-TH">
                <a:cs typeface="+mj-cs"/>
              </a:endParaRPr>
            </a:p>
          </p:txBody>
        </p:sp>
        <p:sp>
          <p:nvSpPr>
            <p:cNvPr id="24610" name="Rectangle 67"/>
            <p:cNvSpPr>
              <a:spLocks noChangeArrowheads="1"/>
            </p:cNvSpPr>
            <p:nvPr/>
          </p:nvSpPr>
          <p:spPr bwMode="auto">
            <a:xfrm>
              <a:off x="4734" y="2556"/>
              <a:ext cx="1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 +</a:t>
              </a:r>
              <a:endParaRPr lang="th-TH">
                <a:latin typeface="Arial" pitchFamily="34" charset="0"/>
                <a:cs typeface="Angsana New" pitchFamily="18" charset="-34"/>
              </a:endParaRPr>
            </a:p>
          </p:txBody>
        </p:sp>
        <p:sp>
          <p:nvSpPr>
            <p:cNvPr id="24611" name="Rectangle 68"/>
            <p:cNvSpPr>
              <a:spLocks noChangeArrowheads="1"/>
            </p:cNvSpPr>
            <p:nvPr/>
          </p:nvSpPr>
          <p:spPr bwMode="auto">
            <a:xfrm>
              <a:off x="3650" y="2823"/>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13.</a:t>
              </a:r>
              <a:endParaRPr lang="th-TH">
                <a:latin typeface="Arial" pitchFamily="34" charset="0"/>
                <a:cs typeface="Angsana New" pitchFamily="18" charset="-34"/>
              </a:endParaRPr>
            </a:p>
          </p:txBody>
        </p:sp>
        <p:sp>
          <p:nvSpPr>
            <p:cNvPr id="24612" name="Rectangle 69"/>
            <p:cNvSpPr>
              <a:spLocks noChangeArrowheads="1"/>
            </p:cNvSpPr>
            <p:nvPr/>
          </p:nvSpPr>
          <p:spPr bwMode="auto">
            <a:xfrm>
              <a:off x="3800" y="2830"/>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613" name="Rectangle 70"/>
            <p:cNvSpPr>
              <a:spLocks noChangeArrowheads="1"/>
            </p:cNvSpPr>
            <p:nvPr/>
          </p:nvSpPr>
          <p:spPr bwMode="auto">
            <a:xfrm>
              <a:off x="3855" y="2823"/>
              <a:ext cx="3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วันที่ที่ </a:t>
              </a:r>
              <a:endParaRPr lang="th-TH">
                <a:latin typeface="Arial" pitchFamily="34" charset="0"/>
                <a:cs typeface="Angsana New" pitchFamily="18" charset="-34"/>
              </a:endParaRPr>
            </a:p>
          </p:txBody>
        </p:sp>
        <p:sp>
          <p:nvSpPr>
            <p:cNvPr id="24614" name="Rectangle 71"/>
            <p:cNvSpPr>
              <a:spLocks noChangeArrowheads="1"/>
            </p:cNvSpPr>
            <p:nvPr/>
          </p:nvSpPr>
          <p:spPr bwMode="auto">
            <a:xfrm>
              <a:off x="4196" y="2823"/>
              <a:ext cx="3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admit</a:t>
              </a:r>
              <a:endParaRPr lang="th-TH">
                <a:latin typeface="Arial" pitchFamily="34" charset="0"/>
                <a:cs typeface="Angsana New" pitchFamily="18" charset="-34"/>
              </a:endParaRPr>
            </a:p>
          </p:txBody>
        </p:sp>
        <p:sp>
          <p:nvSpPr>
            <p:cNvPr id="24615" name="Rectangle 72"/>
            <p:cNvSpPr>
              <a:spLocks noChangeArrowheads="1"/>
            </p:cNvSpPr>
            <p:nvPr/>
          </p:nvSpPr>
          <p:spPr bwMode="auto">
            <a:xfrm>
              <a:off x="4496" y="2823"/>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 </a:t>
              </a:r>
              <a:endParaRPr lang="th-TH">
                <a:latin typeface="Arial" pitchFamily="34" charset="0"/>
                <a:cs typeface="Angsana New" pitchFamily="18" charset="-34"/>
              </a:endParaRPr>
            </a:p>
          </p:txBody>
        </p:sp>
        <p:sp>
          <p:nvSpPr>
            <p:cNvPr id="24616" name="Rectangle 73"/>
            <p:cNvSpPr>
              <a:spLocks noChangeArrowheads="1"/>
            </p:cNvSpPr>
            <p:nvPr/>
          </p:nvSpPr>
          <p:spPr bwMode="auto">
            <a:xfrm>
              <a:off x="4496" y="2823"/>
              <a:ext cx="11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หรือ มารับการรักษา *</a:t>
              </a:r>
              <a:endParaRPr lang="th-TH">
                <a:latin typeface="Arial" pitchFamily="34" charset="0"/>
                <a:cs typeface="Angsana New" pitchFamily="18" charset="-34"/>
              </a:endParaRPr>
            </a:p>
          </p:txBody>
        </p:sp>
        <p:sp>
          <p:nvSpPr>
            <p:cNvPr id="24617" name="Rectangle 74"/>
            <p:cNvSpPr>
              <a:spLocks noChangeArrowheads="1"/>
            </p:cNvSpPr>
            <p:nvPr/>
          </p:nvSpPr>
          <p:spPr bwMode="auto">
            <a:xfrm>
              <a:off x="5586" y="2823"/>
              <a:ext cx="1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 +</a:t>
              </a:r>
              <a:endParaRPr lang="th-TH">
                <a:latin typeface="Arial" pitchFamily="34" charset="0"/>
                <a:cs typeface="Angsana New" pitchFamily="18" charset="-34"/>
              </a:endParaRPr>
            </a:p>
          </p:txBody>
        </p:sp>
        <p:sp>
          <p:nvSpPr>
            <p:cNvPr id="24618" name="Rectangle 75"/>
            <p:cNvSpPr>
              <a:spLocks noChangeArrowheads="1"/>
            </p:cNvSpPr>
            <p:nvPr/>
          </p:nvSpPr>
          <p:spPr bwMode="auto">
            <a:xfrm>
              <a:off x="3650" y="3090"/>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14.</a:t>
              </a:r>
              <a:endParaRPr lang="th-TH">
                <a:latin typeface="Arial" pitchFamily="34" charset="0"/>
                <a:cs typeface="Angsana New" pitchFamily="18" charset="-34"/>
              </a:endParaRPr>
            </a:p>
          </p:txBody>
        </p:sp>
        <p:sp>
          <p:nvSpPr>
            <p:cNvPr id="24619" name="Rectangle 76"/>
            <p:cNvSpPr>
              <a:spLocks noChangeArrowheads="1"/>
            </p:cNvSpPr>
            <p:nvPr/>
          </p:nvSpPr>
          <p:spPr bwMode="auto">
            <a:xfrm>
              <a:off x="3800" y="3097"/>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620" name="Rectangle 77"/>
            <p:cNvSpPr>
              <a:spLocks noChangeArrowheads="1"/>
            </p:cNvSpPr>
            <p:nvPr/>
          </p:nvSpPr>
          <p:spPr bwMode="auto">
            <a:xfrm>
              <a:off x="3855" y="3090"/>
              <a:ext cx="3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วันที่ที่ </a:t>
              </a:r>
              <a:endParaRPr lang="th-TH">
                <a:latin typeface="Arial" pitchFamily="34" charset="0"/>
                <a:cs typeface="Angsana New" pitchFamily="18" charset="-34"/>
              </a:endParaRPr>
            </a:p>
          </p:txBody>
        </p:sp>
        <p:sp>
          <p:nvSpPr>
            <p:cNvPr id="24621" name="Rectangle 78"/>
            <p:cNvSpPr>
              <a:spLocks noChangeArrowheads="1"/>
            </p:cNvSpPr>
            <p:nvPr/>
          </p:nvSpPr>
          <p:spPr bwMode="auto">
            <a:xfrm>
              <a:off x="4196" y="3090"/>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D/C</a:t>
              </a:r>
              <a:endParaRPr lang="th-TH">
                <a:latin typeface="Arial" pitchFamily="34" charset="0"/>
                <a:cs typeface="Angsana New" pitchFamily="18" charset="-34"/>
              </a:endParaRPr>
            </a:p>
          </p:txBody>
        </p:sp>
        <p:sp>
          <p:nvSpPr>
            <p:cNvPr id="24622" name="Rectangle 79"/>
            <p:cNvSpPr>
              <a:spLocks noChangeArrowheads="1"/>
            </p:cNvSpPr>
            <p:nvPr/>
          </p:nvSpPr>
          <p:spPr bwMode="auto">
            <a:xfrm>
              <a:off x="4401" y="3090"/>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 *</a:t>
              </a:r>
              <a:endParaRPr lang="th-TH">
                <a:latin typeface="Arial" pitchFamily="34" charset="0"/>
                <a:cs typeface="Angsana New" pitchFamily="18" charset="-34"/>
              </a:endParaRPr>
            </a:p>
          </p:txBody>
        </p:sp>
        <p:sp>
          <p:nvSpPr>
            <p:cNvPr id="24623" name="Rectangle 80"/>
            <p:cNvSpPr>
              <a:spLocks noChangeArrowheads="1"/>
            </p:cNvSpPr>
            <p:nvPr/>
          </p:nvSpPr>
          <p:spPr bwMode="auto">
            <a:xfrm>
              <a:off x="4491" y="3090"/>
              <a:ext cx="1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 +</a:t>
              </a:r>
              <a:endParaRPr lang="th-TH">
                <a:latin typeface="Arial" pitchFamily="34" charset="0"/>
                <a:cs typeface="Angsana New" pitchFamily="18" charset="-34"/>
              </a:endParaRPr>
            </a:p>
          </p:txBody>
        </p:sp>
        <p:sp>
          <p:nvSpPr>
            <p:cNvPr id="24624" name="Rectangle 81"/>
            <p:cNvSpPr>
              <a:spLocks noChangeArrowheads="1"/>
            </p:cNvSpPr>
            <p:nvPr/>
          </p:nvSpPr>
          <p:spPr bwMode="auto">
            <a:xfrm>
              <a:off x="3650" y="3355"/>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15.</a:t>
              </a:r>
              <a:endParaRPr lang="th-TH">
                <a:latin typeface="Arial" pitchFamily="34" charset="0"/>
                <a:cs typeface="Angsana New" pitchFamily="18" charset="-34"/>
              </a:endParaRPr>
            </a:p>
          </p:txBody>
        </p:sp>
        <p:sp>
          <p:nvSpPr>
            <p:cNvPr id="24625" name="Rectangle 82"/>
            <p:cNvSpPr>
              <a:spLocks noChangeArrowheads="1"/>
            </p:cNvSpPr>
            <p:nvPr/>
          </p:nvSpPr>
          <p:spPr bwMode="auto">
            <a:xfrm>
              <a:off x="3800" y="3362"/>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626" name="Rectangle 83"/>
            <p:cNvSpPr>
              <a:spLocks noChangeArrowheads="1"/>
            </p:cNvSpPr>
            <p:nvPr/>
          </p:nvSpPr>
          <p:spPr bwMode="auto">
            <a:xfrm>
              <a:off x="3855" y="3355"/>
              <a:ext cx="5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Nurse ID</a:t>
              </a:r>
              <a:endParaRPr lang="th-TH">
                <a:latin typeface="Arial" pitchFamily="34" charset="0"/>
                <a:cs typeface="Angsana New" pitchFamily="18" charset="-34"/>
              </a:endParaRPr>
            </a:p>
          </p:txBody>
        </p:sp>
        <p:sp>
          <p:nvSpPr>
            <p:cNvPr id="24627" name="Rectangle 84"/>
            <p:cNvSpPr>
              <a:spLocks noChangeArrowheads="1"/>
            </p:cNvSpPr>
            <p:nvPr/>
          </p:nvSpPr>
          <p:spPr bwMode="auto">
            <a:xfrm>
              <a:off x="3650" y="3622"/>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16.</a:t>
              </a:r>
              <a:endParaRPr lang="th-TH">
                <a:latin typeface="Arial" pitchFamily="34" charset="0"/>
                <a:cs typeface="Angsana New" pitchFamily="18" charset="-34"/>
              </a:endParaRPr>
            </a:p>
          </p:txBody>
        </p:sp>
        <p:sp>
          <p:nvSpPr>
            <p:cNvPr id="24628" name="Rectangle 85"/>
            <p:cNvSpPr>
              <a:spLocks noChangeArrowheads="1"/>
            </p:cNvSpPr>
            <p:nvPr/>
          </p:nvSpPr>
          <p:spPr bwMode="auto">
            <a:xfrm>
              <a:off x="3800" y="3629"/>
              <a:ext cx="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rial" pitchFamily="34" charset="0"/>
                  <a:cs typeface="Angsana New" pitchFamily="18" charset="-34"/>
                </a:rPr>
                <a:t> </a:t>
              </a:r>
              <a:endParaRPr lang="th-TH">
                <a:latin typeface="Arial" pitchFamily="34" charset="0"/>
                <a:cs typeface="Angsana New" pitchFamily="18" charset="-34"/>
              </a:endParaRPr>
            </a:p>
          </p:txBody>
        </p:sp>
        <p:sp>
          <p:nvSpPr>
            <p:cNvPr id="24629" name="Rectangle 86"/>
            <p:cNvSpPr>
              <a:spLocks noChangeArrowheads="1"/>
            </p:cNvSpPr>
            <p:nvPr/>
          </p:nvSpPr>
          <p:spPr bwMode="auto">
            <a:xfrm>
              <a:off x="3855" y="3622"/>
              <a:ext cx="8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สิทธิการรักษา (</a:t>
              </a:r>
              <a:endParaRPr lang="th-TH">
                <a:latin typeface="Arial" pitchFamily="34" charset="0"/>
                <a:cs typeface="Angsana New" pitchFamily="18" charset="-34"/>
              </a:endParaRPr>
            </a:p>
          </p:txBody>
        </p:sp>
        <p:sp>
          <p:nvSpPr>
            <p:cNvPr id="24630" name="Rectangle 87"/>
            <p:cNvSpPr>
              <a:spLocks noChangeArrowheads="1"/>
            </p:cNvSpPr>
            <p:nvPr/>
          </p:nvSpPr>
          <p:spPr bwMode="auto">
            <a:xfrm>
              <a:off x="4601" y="3622"/>
              <a:ext cx="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payer) </a:t>
              </a:r>
              <a:endParaRPr lang="th-TH">
                <a:latin typeface="Arial" pitchFamily="34" charset="0"/>
                <a:cs typeface="Angsana New" pitchFamily="18" charset="-34"/>
              </a:endParaRPr>
            </a:p>
          </p:txBody>
        </p:sp>
        <p:sp>
          <p:nvSpPr>
            <p:cNvPr id="24631" name="Rectangle 88"/>
            <p:cNvSpPr>
              <a:spLocks noChangeArrowheads="1"/>
            </p:cNvSpPr>
            <p:nvPr/>
          </p:nvSpPr>
          <p:spPr bwMode="auto">
            <a:xfrm>
              <a:off x="4963" y="3622"/>
              <a:ext cx="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Angsana New" pitchFamily="18" charset="-34"/>
                  <a:cs typeface="Angsana New" pitchFamily="18" charset="-34"/>
                </a:rPr>
                <a:t>*</a:t>
              </a:r>
              <a:endParaRPr lang="th-TH">
                <a:latin typeface="Arial" pitchFamily="34" charset="0"/>
                <a:cs typeface="Angsana New" pitchFamily="18" charset="-34"/>
              </a:endParaRPr>
            </a:p>
          </p:txBody>
        </p:sp>
        <p:sp>
          <p:nvSpPr>
            <p:cNvPr id="24632" name="Line 89"/>
            <p:cNvSpPr>
              <a:spLocks noChangeShapeType="1"/>
            </p:cNvSpPr>
            <p:nvPr/>
          </p:nvSpPr>
          <p:spPr bwMode="auto">
            <a:xfrm>
              <a:off x="784" y="1847"/>
              <a:ext cx="0" cy="173"/>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24633" name="Line 90"/>
            <p:cNvSpPr>
              <a:spLocks noChangeShapeType="1"/>
            </p:cNvSpPr>
            <p:nvPr/>
          </p:nvSpPr>
          <p:spPr bwMode="auto">
            <a:xfrm>
              <a:off x="2583" y="1847"/>
              <a:ext cx="0" cy="173"/>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24634" name="Line 91"/>
            <p:cNvSpPr>
              <a:spLocks noChangeShapeType="1"/>
            </p:cNvSpPr>
            <p:nvPr/>
          </p:nvSpPr>
          <p:spPr bwMode="auto">
            <a:xfrm>
              <a:off x="4628" y="1847"/>
              <a:ext cx="0" cy="173"/>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24635" name="Line 92"/>
            <p:cNvSpPr>
              <a:spLocks noChangeShapeType="1"/>
            </p:cNvSpPr>
            <p:nvPr/>
          </p:nvSpPr>
          <p:spPr bwMode="auto">
            <a:xfrm flipH="1">
              <a:off x="2583" y="875"/>
              <a:ext cx="10" cy="379"/>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24636" name="Line 93"/>
            <p:cNvSpPr>
              <a:spLocks noChangeShapeType="1"/>
            </p:cNvSpPr>
            <p:nvPr/>
          </p:nvSpPr>
          <p:spPr bwMode="auto">
            <a:xfrm>
              <a:off x="784" y="995"/>
              <a:ext cx="3844" cy="0"/>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24637" name="Line 94"/>
            <p:cNvSpPr>
              <a:spLocks noChangeShapeType="1"/>
            </p:cNvSpPr>
            <p:nvPr/>
          </p:nvSpPr>
          <p:spPr bwMode="auto">
            <a:xfrm>
              <a:off x="4628" y="995"/>
              <a:ext cx="0" cy="259"/>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sp>
          <p:nvSpPr>
            <p:cNvPr id="24638" name="Line 95"/>
            <p:cNvSpPr>
              <a:spLocks noChangeShapeType="1"/>
            </p:cNvSpPr>
            <p:nvPr/>
          </p:nvSpPr>
          <p:spPr bwMode="auto">
            <a:xfrm>
              <a:off x="784" y="995"/>
              <a:ext cx="0" cy="259"/>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p>
          </p:txBody>
        </p:sp>
      </p:grpSp>
      <p:sp>
        <p:nvSpPr>
          <p:cNvPr id="94" name="Title 1"/>
          <p:cNvSpPr>
            <a:spLocks noGrp="1"/>
          </p:cNvSpPr>
          <p:nvPr>
            <p:ph type="title"/>
          </p:nvPr>
        </p:nvSpPr>
        <p:spPr>
          <a:xfrm>
            <a:off x="234778" y="365125"/>
            <a:ext cx="3723376" cy="1325563"/>
          </a:xfrm>
        </p:spPr>
        <p:txBody>
          <a:bodyPr>
            <a:noAutofit/>
          </a:bodyPr>
          <a:lstStyle/>
          <a:p>
            <a:pPr algn="ctr"/>
            <a:r>
              <a:rPr lang="en-GB" sz="2800" b="1" dirty="0">
                <a:solidFill>
                  <a:srgbClr val="0033CC"/>
                </a:solidFill>
                <a:latin typeface="Arial" panose="020B0604020202020204" pitchFamily="34" charset="0"/>
                <a:cs typeface="Arial" panose="020B0604020202020204" pitchFamily="34" charset="0"/>
              </a:rPr>
              <a:t>Current Big Data Registries </a:t>
            </a:r>
            <a:r>
              <a:rPr lang="en-GB" sz="2800" b="1" dirty="0" smtClean="0">
                <a:solidFill>
                  <a:srgbClr val="0033CC"/>
                </a:solidFill>
                <a:latin typeface="Arial" panose="020B0604020202020204" pitchFamily="34" charset="0"/>
                <a:cs typeface="Arial" panose="020B0604020202020204" pitchFamily="34" charset="0"/>
              </a:rPr>
              <a:t>in Nursing</a:t>
            </a:r>
            <a:endParaRPr lang="th-TH" sz="2800" dirty="0"/>
          </a:p>
        </p:txBody>
      </p:sp>
    </p:spTree>
    <p:extLst>
      <p:ext uri="{BB962C8B-B14F-4D97-AF65-F5344CB8AC3E}">
        <p14:creationId xmlns:p14="http://schemas.microsoft.com/office/powerpoint/2010/main" val="2007928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3109703" y="365125"/>
            <a:ext cx="8958263" cy="6248400"/>
            <a:chOff x="48" y="0"/>
            <a:chExt cx="5643" cy="3936"/>
          </a:xfrm>
        </p:grpSpPr>
        <p:sp>
          <p:nvSpPr>
            <p:cNvPr id="3" name="AutoShape 4"/>
            <p:cNvSpPr>
              <a:spLocks noChangeAspect="1" noChangeArrowheads="1" noTextEdit="1"/>
            </p:cNvSpPr>
            <p:nvPr/>
          </p:nvSpPr>
          <p:spPr bwMode="auto">
            <a:xfrm>
              <a:off x="48" y="0"/>
              <a:ext cx="5643"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sp>
          <p:nvSpPr>
            <p:cNvPr id="4" name="Rectangle 6"/>
            <p:cNvSpPr>
              <a:spLocks noChangeArrowheads="1"/>
            </p:cNvSpPr>
            <p:nvPr/>
          </p:nvSpPr>
          <p:spPr bwMode="auto">
            <a:xfrm>
              <a:off x="1369" y="265"/>
              <a:ext cx="2652" cy="605"/>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th-TH" dirty="0">
                <a:latin typeface="JasmineUPC" panose="02020603050405020304" pitchFamily="18" charset="-34"/>
                <a:cs typeface="JasmineUPC" panose="02020603050405020304" pitchFamily="18" charset="-34"/>
              </a:endParaRPr>
            </a:p>
          </p:txBody>
        </p:sp>
        <p:sp>
          <p:nvSpPr>
            <p:cNvPr id="5" name="Rectangle 7"/>
            <p:cNvSpPr>
              <a:spLocks noChangeArrowheads="1"/>
            </p:cNvSpPr>
            <p:nvPr/>
          </p:nvSpPr>
          <p:spPr bwMode="auto">
            <a:xfrm>
              <a:off x="2330" y="252"/>
              <a:ext cx="6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th-TH" sz="3000" b="1" dirty="0" err="1">
                  <a:solidFill>
                    <a:schemeClr val="tx2"/>
                  </a:solidFill>
                  <a:latin typeface="JasmineUPC" panose="02020603050405020304" pitchFamily="18" charset="-34"/>
                  <a:cs typeface="JasmineUPC" panose="02020603050405020304" pitchFamily="18" charset="-34"/>
                </a:rPr>
                <a:t>NM</a:t>
              </a:r>
              <a:r>
                <a:rPr lang="en-US" sz="3000" b="1" dirty="0">
                  <a:solidFill>
                    <a:schemeClr val="tx2"/>
                  </a:solidFill>
                  <a:latin typeface="JasmineUPC" panose="02020603050405020304" pitchFamily="18" charset="-34"/>
                  <a:cs typeface="JasmineUPC" panose="02020603050405020304" pitchFamily="18" charset="-34"/>
                </a:rPr>
                <a:t>M</a:t>
              </a:r>
              <a:r>
                <a:rPr lang="th-TH" sz="3000" b="1" dirty="0" err="1">
                  <a:solidFill>
                    <a:schemeClr val="tx2"/>
                  </a:solidFill>
                  <a:latin typeface="JasmineUPC" panose="02020603050405020304" pitchFamily="18" charset="-34"/>
                  <a:cs typeface="JasmineUPC" panose="02020603050405020304" pitchFamily="18" charset="-34"/>
                </a:rPr>
                <a:t>DS</a:t>
              </a:r>
              <a:endParaRPr lang="th-TH" dirty="0">
                <a:solidFill>
                  <a:schemeClr val="tx2"/>
                </a:solidFill>
                <a:latin typeface="JasmineUPC" panose="02020603050405020304" pitchFamily="18" charset="-34"/>
                <a:cs typeface="JasmineUPC" panose="02020603050405020304" pitchFamily="18" charset="-34"/>
              </a:endParaRPr>
            </a:p>
          </p:txBody>
        </p:sp>
        <p:sp>
          <p:nvSpPr>
            <p:cNvPr id="7" name="Rectangle 9"/>
            <p:cNvSpPr>
              <a:spLocks noChangeArrowheads="1"/>
            </p:cNvSpPr>
            <p:nvPr/>
          </p:nvSpPr>
          <p:spPr bwMode="auto">
            <a:xfrm>
              <a:off x="1481" y="538"/>
              <a:ext cx="24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3000" b="1" dirty="0">
                  <a:solidFill>
                    <a:srgbClr val="000000"/>
                  </a:solidFill>
                  <a:latin typeface="JasmineUPC" panose="02020603050405020304" pitchFamily="18" charset="-34"/>
                  <a:cs typeface="JasmineUPC" panose="02020603050405020304" pitchFamily="18" charset="-34"/>
                </a:rPr>
                <a:t>3 </a:t>
              </a:r>
              <a:r>
                <a:rPr lang="th-TH" sz="3000" b="1" dirty="0">
                  <a:solidFill>
                    <a:srgbClr val="000000"/>
                  </a:solidFill>
                  <a:latin typeface="JasmineUPC" panose="02020603050405020304" pitchFamily="18" charset="-34"/>
                  <a:cs typeface="JasmineUPC" panose="02020603050405020304" pitchFamily="18" charset="-34"/>
                </a:rPr>
                <a:t>องค์ประกอบและ</a:t>
              </a:r>
              <a:r>
                <a:rPr lang="en-US" sz="3000" b="1" dirty="0">
                  <a:solidFill>
                    <a:srgbClr val="000000"/>
                  </a:solidFill>
                  <a:latin typeface="JasmineUPC" panose="02020603050405020304" pitchFamily="18" charset="-34"/>
                  <a:cs typeface="JasmineUPC" panose="02020603050405020304" pitchFamily="18" charset="-34"/>
                </a:rPr>
                <a:t>18</a:t>
              </a:r>
              <a:r>
                <a:rPr lang="th-TH" sz="3000" b="1" dirty="0">
                  <a:solidFill>
                    <a:srgbClr val="000000"/>
                  </a:solidFill>
                  <a:latin typeface="JasmineUPC" panose="02020603050405020304" pitchFamily="18" charset="-34"/>
                  <a:cs typeface="JasmineUPC" panose="02020603050405020304" pitchFamily="18" charset="-34"/>
                </a:rPr>
                <a:t> รายการ</a:t>
              </a:r>
              <a:endParaRPr lang="th-TH" dirty="0">
                <a:latin typeface="JasmineUPC" panose="02020603050405020304" pitchFamily="18" charset="-34"/>
                <a:cs typeface="JasmineUPC" panose="02020603050405020304" pitchFamily="18" charset="-34"/>
              </a:endParaRPr>
            </a:p>
          </p:txBody>
        </p:sp>
        <p:sp>
          <p:nvSpPr>
            <p:cNvPr id="13" name="Rectangle 15"/>
            <p:cNvSpPr>
              <a:spLocks noChangeArrowheads="1"/>
            </p:cNvSpPr>
            <p:nvPr/>
          </p:nvSpPr>
          <p:spPr bwMode="auto">
            <a:xfrm>
              <a:off x="1941" y="2298"/>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16" name="Rectangle 18"/>
            <p:cNvSpPr>
              <a:spLocks noChangeArrowheads="1"/>
            </p:cNvSpPr>
            <p:nvPr/>
          </p:nvSpPr>
          <p:spPr bwMode="auto">
            <a:xfrm>
              <a:off x="1941" y="2564"/>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19" name="Rectangle 21"/>
            <p:cNvSpPr>
              <a:spLocks noChangeArrowheads="1"/>
            </p:cNvSpPr>
            <p:nvPr/>
          </p:nvSpPr>
          <p:spPr bwMode="auto">
            <a:xfrm>
              <a:off x="1949" y="2836"/>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3" name="Rectangle 25"/>
            <p:cNvSpPr>
              <a:spLocks noChangeArrowheads="1"/>
            </p:cNvSpPr>
            <p:nvPr/>
          </p:nvSpPr>
          <p:spPr bwMode="auto">
            <a:xfrm>
              <a:off x="216" y="2023"/>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dirty="0">
                <a:latin typeface="JasmineUPC" panose="02020603050405020304" pitchFamily="18" charset="-34"/>
                <a:cs typeface="JasmineUPC" panose="02020603050405020304" pitchFamily="18" charset="-34"/>
              </a:endParaRPr>
            </a:p>
          </p:txBody>
        </p:sp>
        <p:sp>
          <p:nvSpPr>
            <p:cNvPr id="24" name="Rectangle 26"/>
            <p:cNvSpPr>
              <a:spLocks noChangeArrowheads="1"/>
            </p:cNvSpPr>
            <p:nvPr/>
          </p:nvSpPr>
          <p:spPr bwMode="auto">
            <a:xfrm>
              <a:off x="303" y="2007"/>
              <a:ext cx="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7" name="Rectangle 29"/>
            <p:cNvSpPr>
              <a:spLocks noChangeArrowheads="1"/>
            </p:cNvSpPr>
            <p:nvPr/>
          </p:nvSpPr>
          <p:spPr bwMode="auto">
            <a:xfrm>
              <a:off x="533" y="2023"/>
              <a:ext cx="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30" name="Rectangle 32"/>
            <p:cNvSpPr>
              <a:spLocks noChangeArrowheads="1"/>
            </p:cNvSpPr>
            <p:nvPr/>
          </p:nvSpPr>
          <p:spPr bwMode="auto">
            <a:xfrm>
              <a:off x="303" y="2218"/>
              <a:ext cx="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579" name="Rectangle 36"/>
            <p:cNvSpPr>
              <a:spLocks noChangeArrowheads="1"/>
            </p:cNvSpPr>
            <p:nvPr/>
          </p:nvSpPr>
          <p:spPr bwMode="auto">
            <a:xfrm>
              <a:off x="303" y="2428"/>
              <a:ext cx="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583" name="Rectangle 40"/>
            <p:cNvSpPr>
              <a:spLocks noChangeArrowheads="1"/>
            </p:cNvSpPr>
            <p:nvPr/>
          </p:nvSpPr>
          <p:spPr bwMode="auto">
            <a:xfrm>
              <a:off x="303" y="2639"/>
              <a:ext cx="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586" name="Rectangle 43"/>
            <p:cNvSpPr>
              <a:spLocks noChangeArrowheads="1"/>
            </p:cNvSpPr>
            <p:nvPr/>
          </p:nvSpPr>
          <p:spPr bwMode="auto">
            <a:xfrm>
              <a:off x="303" y="2848"/>
              <a:ext cx="37"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1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588" name="Rectangle 45"/>
            <p:cNvSpPr>
              <a:spLocks noChangeArrowheads="1"/>
            </p:cNvSpPr>
            <p:nvPr/>
          </p:nvSpPr>
          <p:spPr bwMode="auto">
            <a:xfrm>
              <a:off x="3637" y="1224"/>
              <a:ext cx="1881" cy="606"/>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sp>
          <p:nvSpPr>
            <p:cNvPr id="24589" name="Rectangle 46"/>
            <p:cNvSpPr>
              <a:spLocks noChangeArrowheads="1"/>
            </p:cNvSpPr>
            <p:nvPr/>
          </p:nvSpPr>
          <p:spPr bwMode="auto">
            <a:xfrm>
              <a:off x="4076" y="1308"/>
              <a:ext cx="78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th-TH" sz="2400" b="1" dirty="0">
                  <a:solidFill>
                    <a:srgbClr val="00B050"/>
                  </a:solidFill>
                  <a:latin typeface="JasmineUPC" panose="02020603050405020304" pitchFamily="18" charset="-34"/>
                  <a:cs typeface="JasmineUPC" panose="02020603050405020304" pitchFamily="18" charset="-34"/>
                </a:rPr>
                <a:t>องค์ประกอบ</a:t>
              </a:r>
              <a:endParaRPr lang="en-US" sz="2400" b="1" dirty="0">
                <a:solidFill>
                  <a:srgbClr val="00B050"/>
                </a:solidFill>
                <a:latin typeface="JasmineUPC" panose="02020603050405020304" pitchFamily="18" charset="-34"/>
                <a:cs typeface="JasmineUPC" panose="02020603050405020304" pitchFamily="18" charset="-34"/>
              </a:endParaRPr>
            </a:p>
            <a:p>
              <a:pPr lvl="0" fontAlgn="base">
                <a:spcBef>
                  <a:spcPct val="0"/>
                </a:spcBef>
                <a:spcAft>
                  <a:spcPct val="0"/>
                </a:spcAft>
              </a:pPr>
              <a:r>
                <a:rPr lang="th-TH" sz="2400" b="1" dirty="0">
                  <a:solidFill>
                    <a:srgbClr val="00B050"/>
                  </a:solidFill>
                  <a:latin typeface="JasmineUPC" panose="02020603050405020304" pitchFamily="18" charset="-34"/>
                  <a:cs typeface="JasmineUPC" panose="02020603050405020304" pitchFamily="18" charset="-34"/>
                </a:rPr>
                <a:t>ด้าน</a:t>
              </a:r>
              <a:r>
                <a:rPr lang="th-TH" sz="2400" b="1" dirty="0">
                  <a:solidFill>
                    <a:srgbClr val="00B050"/>
                  </a:solidFill>
                  <a:latin typeface="JasmineUPC" panose="02020603050405020304" pitchFamily="18" charset="-34"/>
                  <a:cs typeface="JasmineUPC" panose="02020603050405020304" pitchFamily="18" charset="-34"/>
                </a:rPr>
                <a:t>การเงิน</a:t>
              </a:r>
              <a:endParaRPr lang="th-TH" sz="2000" dirty="0">
                <a:solidFill>
                  <a:srgbClr val="00B050"/>
                </a:solidFill>
                <a:latin typeface="JasmineUPC" panose="02020603050405020304" pitchFamily="18" charset="-34"/>
                <a:cs typeface="JasmineUPC" panose="02020603050405020304" pitchFamily="18" charset="-34"/>
              </a:endParaRPr>
            </a:p>
          </p:txBody>
        </p:sp>
        <p:sp>
          <p:nvSpPr>
            <p:cNvPr id="24590" name="Rectangle 47"/>
            <p:cNvSpPr>
              <a:spLocks noChangeArrowheads="1"/>
            </p:cNvSpPr>
            <p:nvPr/>
          </p:nvSpPr>
          <p:spPr bwMode="auto">
            <a:xfrm>
              <a:off x="184" y="1241"/>
              <a:ext cx="1554" cy="606"/>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sp>
          <p:nvSpPr>
            <p:cNvPr id="24591" name="Rectangle 48"/>
            <p:cNvSpPr>
              <a:spLocks noChangeArrowheads="1"/>
            </p:cNvSpPr>
            <p:nvPr/>
          </p:nvSpPr>
          <p:spPr bwMode="auto">
            <a:xfrm>
              <a:off x="442" y="1333"/>
              <a:ext cx="104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th-TH" sz="2400" b="1" dirty="0">
                  <a:solidFill>
                    <a:srgbClr val="0070C0"/>
                  </a:solidFill>
                  <a:latin typeface="JasmineUPC" panose="02020603050405020304" pitchFamily="18" charset="-34"/>
                  <a:cs typeface="JasmineUPC" panose="02020603050405020304" pitchFamily="18" charset="-34"/>
                </a:rPr>
                <a:t>องค์ประกอบ</a:t>
              </a:r>
              <a:r>
                <a:rPr lang="th-TH" sz="2400" b="1" dirty="0">
                  <a:solidFill>
                    <a:srgbClr val="0070C0"/>
                  </a:solidFill>
                  <a:latin typeface="JasmineUPC" panose="02020603050405020304" pitchFamily="18" charset="-34"/>
                  <a:cs typeface="JasmineUPC" panose="02020603050405020304" pitchFamily="18" charset="-34"/>
                </a:rPr>
                <a:t>ด้าน</a:t>
              </a:r>
              <a:endParaRPr lang="en-US" sz="2400" b="1" dirty="0">
                <a:solidFill>
                  <a:srgbClr val="0070C0"/>
                </a:solidFill>
                <a:latin typeface="JasmineUPC" panose="02020603050405020304" pitchFamily="18" charset="-34"/>
                <a:cs typeface="JasmineUPC" panose="02020603050405020304" pitchFamily="18" charset="-34"/>
              </a:endParaRPr>
            </a:p>
            <a:p>
              <a:pPr lvl="0" algn="ctr" fontAlgn="base">
                <a:spcBef>
                  <a:spcPct val="0"/>
                </a:spcBef>
                <a:spcAft>
                  <a:spcPct val="0"/>
                </a:spcAft>
              </a:pPr>
              <a:r>
                <a:rPr lang="th-TH" sz="2400" b="1" dirty="0">
                  <a:solidFill>
                    <a:srgbClr val="0070C0"/>
                  </a:solidFill>
                  <a:latin typeface="JasmineUPC" panose="02020603050405020304" pitchFamily="18" charset="-34"/>
                  <a:cs typeface="JasmineUPC" panose="02020603050405020304" pitchFamily="18" charset="-34"/>
                </a:rPr>
                <a:t>สิ่งแวดล้อม</a:t>
              </a:r>
              <a:endParaRPr lang="th-TH" sz="2000" dirty="0">
                <a:solidFill>
                  <a:srgbClr val="0070C0"/>
                </a:solidFill>
                <a:latin typeface="JasmineUPC" panose="02020603050405020304" pitchFamily="18" charset="-34"/>
                <a:cs typeface="JasmineUPC" panose="02020603050405020304" pitchFamily="18" charset="-34"/>
              </a:endParaRPr>
            </a:p>
          </p:txBody>
        </p:sp>
        <p:sp>
          <p:nvSpPr>
            <p:cNvPr id="24592" name="Rectangle 49"/>
            <p:cNvSpPr>
              <a:spLocks noChangeArrowheads="1"/>
            </p:cNvSpPr>
            <p:nvPr/>
          </p:nvSpPr>
          <p:spPr bwMode="auto">
            <a:xfrm>
              <a:off x="1847" y="1241"/>
              <a:ext cx="1554" cy="606"/>
            </a:xfrm>
            <a:prstGeom prst="rect">
              <a:avLst/>
            </a:prstGeom>
            <a:solidFill>
              <a:srgbClr val="FFFFFF"/>
            </a:solidFill>
            <a:ln w="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sp>
          <p:nvSpPr>
            <p:cNvPr id="24593" name="Rectangle 50"/>
            <p:cNvSpPr>
              <a:spLocks noChangeArrowheads="1"/>
            </p:cNvSpPr>
            <p:nvPr/>
          </p:nvSpPr>
          <p:spPr bwMode="auto">
            <a:xfrm>
              <a:off x="1996" y="1244"/>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dirty="0">
                <a:latin typeface="JasmineUPC" panose="02020603050405020304" pitchFamily="18" charset="-34"/>
                <a:cs typeface="JasmineUPC" panose="02020603050405020304" pitchFamily="18" charset="-34"/>
              </a:endParaRPr>
            </a:p>
          </p:txBody>
        </p:sp>
        <p:sp>
          <p:nvSpPr>
            <p:cNvPr id="24594" name="Rectangle 51"/>
            <p:cNvSpPr>
              <a:spLocks noChangeArrowheads="1"/>
            </p:cNvSpPr>
            <p:nvPr/>
          </p:nvSpPr>
          <p:spPr bwMode="auto">
            <a:xfrm>
              <a:off x="2368" y="1577"/>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th-TH" dirty="0">
                <a:latin typeface="JasmineUPC" panose="02020603050405020304" pitchFamily="18" charset="-34"/>
                <a:cs typeface="JasmineUPC" panose="02020603050405020304" pitchFamily="18" charset="-34"/>
              </a:endParaRPr>
            </a:p>
          </p:txBody>
        </p:sp>
        <p:sp>
          <p:nvSpPr>
            <p:cNvPr id="24597" name="Rectangle 54"/>
            <p:cNvSpPr>
              <a:spLocks noChangeArrowheads="1"/>
            </p:cNvSpPr>
            <p:nvPr/>
          </p:nvSpPr>
          <p:spPr bwMode="auto">
            <a:xfrm>
              <a:off x="3800" y="2032"/>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01" name="Rectangle 58"/>
            <p:cNvSpPr>
              <a:spLocks noChangeArrowheads="1"/>
            </p:cNvSpPr>
            <p:nvPr/>
          </p:nvSpPr>
          <p:spPr bwMode="auto">
            <a:xfrm>
              <a:off x="3800" y="2298"/>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04" name="Rectangle 61"/>
            <p:cNvSpPr>
              <a:spLocks noChangeArrowheads="1"/>
            </p:cNvSpPr>
            <p:nvPr/>
          </p:nvSpPr>
          <p:spPr bwMode="auto">
            <a:xfrm>
              <a:off x="3800" y="2564"/>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12" name="Rectangle 69"/>
            <p:cNvSpPr>
              <a:spLocks noChangeArrowheads="1"/>
            </p:cNvSpPr>
            <p:nvPr/>
          </p:nvSpPr>
          <p:spPr bwMode="auto">
            <a:xfrm>
              <a:off x="3800" y="2830"/>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15" name="Rectangle 72"/>
            <p:cNvSpPr>
              <a:spLocks noChangeArrowheads="1"/>
            </p:cNvSpPr>
            <p:nvPr/>
          </p:nvSpPr>
          <p:spPr bwMode="auto">
            <a:xfrm>
              <a:off x="4496" y="2823"/>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19" name="Rectangle 76"/>
            <p:cNvSpPr>
              <a:spLocks noChangeArrowheads="1"/>
            </p:cNvSpPr>
            <p:nvPr/>
          </p:nvSpPr>
          <p:spPr bwMode="auto">
            <a:xfrm>
              <a:off x="3800" y="3097"/>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25" name="Rectangle 82"/>
            <p:cNvSpPr>
              <a:spLocks noChangeArrowheads="1"/>
            </p:cNvSpPr>
            <p:nvPr/>
          </p:nvSpPr>
          <p:spPr bwMode="auto">
            <a:xfrm>
              <a:off x="3800" y="3362"/>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28" name="Rectangle 85"/>
            <p:cNvSpPr>
              <a:spLocks noChangeArrowheads="1"/>
            </p:cNvSpPr>
            <p:nvPr/>
          </p:nvSpPr>
          <p:spPr bwMode="auto">
            <a:xfrm>
              <a:off x="3800" y="3629"/>
              <a:ext cx="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th-TH" sz="2400" b="1">
                  <a:solidFill>
                    <a:srgbClr val="000000"/>
                  </a:solidFill>
                  <a:latin typeface="JasmineUPC" panose="02020603050405020304" pitchFamily="18" charset="-34"/>
                  <a:cs typeface="JasmineUPC" panose="02020603050405020304" pitchFamily="18" charset="-34"/>
                </a:rPr>
                <a:t> </a:t>
              </a:r>
              <a:endParaRPr lang="th-TH">
                <a:latin typeface="JasmineUPC" panose="02020603050405020304" pitchFamily="18" charset="-34"/>
                <a:cs typeface="JasmineUPC" panose="02020603050405020304" pitchFamily="18" charset="-34"/>
              </a:endParaRPr>
            </a:p>
          </p:txBody>
        </p:sp>
        <p:sp>
          <p:nvSpPr>
            <p:cNvPr id="24635" name="Line 92"/>
            <p:cNvSpPr>
              <a:spLocks noChangeShapeType="1"/>
            </p:cNvSpPr>
            <p:nvPr/>
          </p:nvSpPr>
          <p:spPr bwMode="auto">
            <a:xfrm flipH="1">
              <a:off x="2583" y="875"/>
              <a:ext cx="10" cy="379"/>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sp>
          <p:nvSpPr>
            <p:cNvPr id="24636" name="Line 93"/>
            <p:cNvSpPr>
              <a:spLocks noChangeShapeType="1"/>
            </p:cNvSpPr>
            <p:nvPr/>
          </p:nvSpPr>
          <p:spPr bwMode="auto">
            <a:xfrm>
              <a:off x="784" y="995"/>
              <a:ext cx="3844" cy="0"/>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sp>
          <p:nvSpPr>
            <p:cNvPr id="24637" name="Line 94"/>
            <p:cNvSpPr>
              <a:spLocks noChangeShapeType="1"/>
            </p:cNvSpPr>
            <p:nvPr/>
          </p:nvSpPr>
          <p:spPr bwMode="auto">
            <a:xfrm>
              <a:off x="4628" y="995"/>
              <a:ext cx="0" cy="259"/>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sp>
          <p:nvSpPr>
            <p:cNvPr id="24638" name="Line 95"/>
            <p:cNvSpPr>
              <a:spLocks noChangeShapeType="1"/>
            </p:cNvSpPr>
            <p:nvPr/>
          </p:nvSpPr>
          <p:spPr bwMode="auto">
            <a:xfrm>
              <a:off x="784" y="995"/>
              <a:ext cx="0" cy="259"/>
            </a:xfrm>
            <a:prstGeom prst="line">
              <a:avLst/>
            </a:prstGeom>
            <a:noFill/>
            <a:ln w="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h-TH">
                <a:latin typeface="JasmineUPC" panose="02020603050405020304" pitchFamily="18" charset="-34"/>
                <a:cs typeface="JasmineUPC" panose="02020603050405020304" pitchFamily="18" charset="-34"/>
              </a:endParaRPr>
            </a:p>
          </p:txBody>
        </p:sp>
      </p:grpSp>
      <p:sp>
        <p:nvSpPr>
          <p:cNvPr id="32" name="Rectangle 31"/>
          <p:cNvSpPr/>
          <p:nvPr/>
        </p:nvSpPr>
        <p:spPr>
          <a:xfrm>
            <a:off x="6019690" y="2434858"/>
            <a:ext cx="2244525" cy="830997"/>
          </a:xfrm>
          <a:prstGeom prst="rect">
            <a:avLst/>
          </a:prstGeom>
        </p:spPr>
        <p:txBody>
          <a:bodyPr wrap="none">
            <a:spAutoFit/>
          </a:bodyPr>
          <a:lstStyle/>
          <a:p>
            <a:pPr algn="ctr"/>
            <a:r>
              <a:rPr lang="th-TH" sz="2400" b="1" dirty="0">
                <a:solidFill>
                  <a:srgbClr val="FF0000"/>
                </a:solidFill>
                <a:latin typeface="JasmineUPC" panose="02020603050405020304" pitchFamily="18" charset="-34"/>
                <a:cs typeface="JasmineUPC" panose="02020603050405020304" pitchFamily="18" charset="-34"/>
              </a:rPr>
              <a:t>องค์ประกอบด้าน</a:t>
            </a:r>
            <a:r>
              <a:rPr lang="th-TH" sz="2400" b="1" dirty="0">
                <a:solidFill>
                  <a:srgbClr val="FF0000"/>
                </a:solidFill>
                <a:latin typeface="JasmineUPC" panose="02020603050405020304" pitchFamily="18" charset="-34"/>
                <a:cs typeface="JasmineUPC" panose="02020603050405020304" pitchFamily="18" charset="-34"/>
              </a:rPr>
              <a:t>การ</a:t>
            </a:r>
            <a:endParaRPr lang="en-US" sz="2400" b="1" dirty="0">
              <a:solidFill>
                <a:srgbClr val="FF0000"/>
              </a:solidFill>
              <a:latin typeface="JasmineUPC" panose="02020603050405020304" pitchFamily="18" charset="-34"/>
              <a:cs typeface="JasmineUPC" panose="02020603050405020304" pitchFamily="18" charset="-34"/>
            </a:endParaRPr>
          </a:p>
          <a:p>
            <a:pPr algn="ctr"/>
            <a:r>
              <a:rPr lang="th-TH" sz="2400" b="1" dirty="0">
                <a:solidFill>
                  <a:srgbClr val="FF0000"/>
                </a:solidFill>
                <a:latin typeface="JasmineUPC" panose="02020603050405020304" pitchFamily="18" charset="-34"/>
                <a:cs typeface="JasmineUPC" panose="02020603050405020304" pitchFamily="18" charset="-34"/>
              </a:rPr>
              <a:t>ปฏิบัติการ</a:t>
            </a:r>
            <a:r>
              <a:rPr lang="th-TH" sz="2400" b="1" dirty="0">
                <a:solidFill>
                  <a:srgbClr val="FF0000"/>
                </a:solidFill>
                <a:latin typeface="JasmineUPC" panose="02020603050405020304" pitchFamily="18" charset="-34"/>
                <a:cs typeface="JasmineUPC" panose="02020603050405020304" pitchFamily="18" charset="-34"/>
              </a:rPr>
              <a:t>พยาบาล </a:t>
            </a:r>
            <a:endParaRPr lang="en-US" sz="2400" b="1" dirty="0">
              <a:solidFill>
                <a:srgbClr val="FF0000"/>
              </a:solidFill>
              <a:latin typeface="JasmineUPC" panose="02020603050405020304" pitchFamily="18" charset="-34"/>
              <a:cs typeface="JasmineUPC" panose="02020603050405020304" pitchFamily="18" charset="-34"/>
            </a:endParaRPr>
          </a:p>
        </p:txBody>
      </p:sp>
      <p:sp>
        <p:nvSpPr>
          <p:cNvPr id="37" name="Title 1"/>
          <p:cNvSpPr>
            <a:spLocks noGrp="1"/>
          </p:cNvSpPr>
          <p:nvPr>
            <p:ph type="title"/>
          </p:nvPr>
        </p:nvSpPr>
        <p:spPr>
          <a:xfrm>
            <a:off x="521819" y="619769"/>
            <a:ext cx="3357822" cy="1325563"/>
          </a:xfrm>
        </p:spPr>
        <p:txBody>
          <a:bodyPr>
            <a:noAutofit/>
          </a:bodyPr>
          <a:lstStyle/>
          <a:p>
            <a:pPr algn="ctr"/>
            <a:r>
              <a:rPr lang="en-GB" sz="2800" b="1" dirty="0">
                <a:solidFill>
                  <a:srgbClr val="0033CC"/>
                </a:solidFill>
                <a:latin typeface="Arial" panose="020B0604020202020204" pitchFamily="34" charset="0"/>
                <a:cs typeface="Arial" panose="020B0604020202020204" pitchFamily="34" charset="0"/>
              </a:rPr>
              <a:t>Current Big Data Registries </a:t>
            </a:r>
            <a:r>
              <a:rPr lang="en-GB" sz="2800" b="1" dirty="0" smtClean="0">
                <a:solidFill>
                  <a:srgbClr val="0033CC"/>
                </a:solidFill>
                <a:latin typeface="Arial" panose="020B0604020202020204" pitchFamily="34" charset="0"/>
                <a:cs typeface="Arial" panose="020B0604020202020204" pitchFamily="34" charset="0"/>
              </a:rPr>
              <a:t>in Nursing</a:t>
            </a:r>
            <a:endParaRPr lang="th-TH" sz="2800" dirty="0"/>
          </a:p>
        </p:txBody>
      </p:sp>
    </p:spTree>
    <p:extLst>
      <p:ext uri="{BB962C8B-B14F-4D97-AF65-F5344CB8AC3E}">
        <p14:creationId xmlns:p14="http://schemas.microsoft.com/office/powerpoint/2010/main" val="2417987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156411"/>
            <a:ext cx="10515600" cy="1325563"/>
          </a:xfrm>
        </p:spPr>
        <p:txBody>
          <a:bodyPr>
            <a:normAutofit fontScale="90000"/>
          </a:bodyPr>
          <a:lstStyle/>
          <a:p>
            <a:pPr algn="ctr"/>
            <a:r>
              <a:rPr lang="en-GB" sz="4800" b="1" dirty="0" smtClean="0">
                <a:solidFill>
                  <a:srgbClr val="0033CC"/>
                </a:solidFill>
                <a:latin typeface="Arial" panose="020B0604020202020204" pitchFamily="34" charset="0"/>
                <a:cs typeface="Arial" panose="020B0604020202020204" pitchFamily="34" charset="0"/>
              </a:rPr>
              <a:t>Applications </a:t>
            </a:r>
            <a:r>
              <a:rPr lang="en-GB" sz="4800" b="1" dirty="0">
                <a:solidFill>
                  <a:srgbClr val="0033CC"/>
                </a:solidFill>
                <a:latin typeface="Arial" panose="020B0604020202020204" pitchFamily="34" charset="0"/>
                <a:cs typeface="Arial" panose="020B0604020202020204" pitchFamily="34" charset="0"/>
              </a:rPr>
              <a:t>of Big Data in </a:t>
            </a:r>
            <a:r>
              <a:rPr lang="en-GB" sz="4800" b="1" dirty="0" smtClean="0">
                <a:solidFill>
                  <a:srgbClr val="0033CC"/>
                </a:solidFill>
                <a:latin typeface="Arial" panose="020B0604020202020204" pitchFamily="34" charset="0"/>
                <a:cs typeface="Arial" panose="020B0604020202020204" pitchFamily="34" charset="0"/>
              </a:rPr>
              <a:t>Healthcare Administration</a:t>
            </a:r>
            <a:endParaRPr lang="th-TH" sz="4800" b="1" dirty="0">
              <a:solidFill>
                <a:srgbClr val="0033CC"/>
              </a:solidFill>
              <a:latin typeface="Arial" panose="020B0604020202020204" pitchFamily="34" charset="0"/>
            </a:endParaRPr>
          </a:p>
        </p:txBody>
      </p:sp>
      <p:sp>
        <p:nvSpPr>
          <p:cNvPr id="3" name="ตัวแทนเนื้อหา 2"/>
          <p:cNvSpPr>
            <a:spLocks noGrp="1"/>
          </p:cNvSpPr>
          <p:nvPr>
            <p:ph idx="1"/>
          </p:nvPr>
        </p:nvSpPr>
        <p:spPr>
          <a:xfrm>
            <a:off x="838200" y="1564015"/>
            <a:ext cx="10515600" cy="4351338"/>
          </a:xfrm>
        </p:spPr>
        <p:txBody>
          <a:bodyPr>
            <a:normAutofit/>
          </a:bodyPr>
          <a:lstStyle/>
          <a:p>
            <a:r>
              <a:rPr lang="en-GB" sz="3600" b="1" dirty="0"/>
              <a:t>Applications of Big Data in </a:t>
            </a:r>
            <a:r>
              <a:rPr lang="en-GB" sz="3600" b="1" dirty="0" smtClean="0"/>
              <a:t>‘Omics’</a:t>
            </a:r>
            <a:r>
              <a:rPr lang="en-US" sz="3600" b="1" dirty="0" smtClean="0"/>
              <a:t> - </a:t>
            </a:r>
            <a:r>
              <a:rPr lang="en-US" sz="3600" b="1" dirty="0"/>
              <a:t>an interactive open access journal for the communication of all scientific and medical research</a:t>
            </a:r>
            <a:endParaRPr lang="en-GB" sz="3600" b="1" dirty="0" smtClean="0"/>
          </a:p>
          <a:p>
            <a:r>
              <a:rPr lang="en-GB" sz="3600" b="1" dirty="0" smtClean="0"/>
              <a:t>Insurance Industry / Payer</a:t>
            </a:r>
          </a:p>
          <a:p>
            <a:r>
              <a:rPr lang="en-GB" sz="3600" b="1" dirty="0" smtClean="0"/>
              <a:t>Medical </a:t>
            </a:r>
            <a:r>
              <a:rPr lang="en-GB" sz="3600" b="1" dirty="0"/>
              <a:t>Device Design and </a:t>
            </a:r>
            <a:r>
              <a:rPr lang="en-GB" sz="3600" b="1" dirty="0" smtClean="0"/>
              <a:t>Manufacturing</a:t>
            </a:r>
          </a:p>
          <a:p>
            <a:r>
              <a:rPr lang="en-GB" sz="3600" b="1" dirty="0" smtClean="0"/>
              <a:t>Pharmaceuticals</a:t>
            </a:r>
          </a:p>
          <a:p>
            <a:r>
              <a:rPr lang="en-GB" sz="3600" b="1" dirty="0"/>
              <a:t>Personalized Patient Care Healthcare</a:t>
            </a:r>
            <a:endParaRPr lang="th-TH" sz="3600" b="1" dirty="0"/>
          </a:p>
        </p:txBody>
      </p:sp>
      <p:sp>
        <p:nvSpPr>
          <p:cNvPr id="4" name="สี่เหลี่ยมผืนผ้า 3"/>
          <p:cNvSpPr/>
          <p:nvPr/>
        </p:nvSpPr>
        <p:spPr>
          <a:xfrm>
            <a:off x="4304061" y="5915353"/>
            <a:ext cx="4520789" cy="523220"/>
          </a:xfrm>
          <a:prstGeom prst="rect">
            <a:avLst/>
          </a:prstGeom>
        </p:spPr>
        <p:txBody>
          <a:bodyPr wrap="none">
            <a:spAutoFit/>
          </a:bodyPr>
          <a:lstStyle/>
          <a:p>
            <a:r>
              <a:rPr lang="en-GB" b="1" dirty="0" smtClean="0">
                <a:solidFill>
                  <a:srgbClr val="7030A0"/>
                </a:solidFill>
                <a:latin typeface="TimesNewRoman,Bold"/>
              </a:rPr>
              <a:t>(</a:t>
            </a:r>
            <a:r>
              <a:rPr lang="en-GB" b="1" dirty="0" err="1" smtClean="0">
                <a:solidFill>
                  <a:srgbClr val="7030A0"/>
                </a:solidFill>
                <a:latin typeface="TimesNewRoman,Bold"/>
              </a:rPr>
              <a:t>Senthilkumar</a:t>
            </a:r>
            <a:r>
              <a:rPr lang="en-GB" b="1" dirty="0" smtClean="0">
                <a:solidFill>
                  <a:srgbClr val="7030A0"/>
                </a:solidFill>
                <a:latin typeface="TimesNewRoman,Bold"/>
              </a:rPr>
              <a:t> et al, 2018)</a:t>
            </a:r>
            <a:endParaRPr lang="th-TH" dirty="0">
              <a:solidFill>
                <a:srgbClr val="7030A0"/>
              </a:solidFill>
            </a:endParaRPr>
          </a:p>
        </p:txBody>
      </p:sp>
    </p:spTree>
    <p:extLst>
      <p:ext uri="{BB962C8B-B14F-4D97-AF65-F5344CB8AC3E}">
        <p14:creationId xmlns:p14="http://schemas.microsoft.com/office/powerpoint/2010/main" val="3138773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ตัวแทนเนื้อหา 2"/>
          <p:cNvSpPr txBox="1">
            <a:spLocks/>
          </p:cNvSpPr>
          <p:nvPr/>
        </p:nvSpPr>
        <p:spPr bwMode="auto">
          <a:xfrm>
            <a:off x="1812465" y="2953063"/>
            <a:ext cx="8968153" cy="845214"/>
          </a:xfrm>
          <a:prstGeom prst="rect">
            <a:avLst/>
          </a:prstGeom>
          <a:noFill/>
          <a:ln w="57150">
            <a:solidFill>
              <a:srgbClr val="FF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None/>
            </a:pPr>
            <a:endParaRPr lang="th-TH" kern="0" dirty="0"/>
          </a:p>
        </p:txBody>
      </p:sp>
    </p:spTree>
    <p:extLst>
      <p:ext uri="{BB962C8B-B14F-4D97-AF65-F5344CB8AC3E}">
        <p14:creationId xmlns:p14="http://schemas.microsoft.com/office/powerpoint/2010/main" val="3519342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61646" y="130665"/>
            <a:ext cx="10515600" cy="1018198"/>
          </a:xfrm>
        </p:spPr>
        <p:txBody>
          <a:bodyPr/>
          <a:lstStyle/>
          <a:p>
            <a:pPr algn="ctr"/>
            <a:r>
              <a:rPr lang="en-US" b="1" dirty="0" smtClean="0"/>
              <a:t>Big data management in healthcare research</a:t>
            </a:r>
            <a:endParaRPr lang="th-TH" b="1"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23" y="914400"/>
            <a:ext cx="11793415" cy="5873262"/>
          </a:xfrm>
        </p:spPr>
      </p:pic>
      <p:sp>
        <p:nvSpPr>
          <p:cNvPr id="5" name="ตัวแทนเนื้อหา 2"/>
          <p:cNvSpPr txBox="1">
            <a:spLocks/>
          </p:cNvSpPr>
          <p:nvPr/>
        </p:nvSpPr>
        <p:spPr bwMode="auto">
          <a:xfrm>
            <a:off x="7244860" y="2554478"/>
            <a:ext cx="4132386" cy="1501707"/>
          </a:xfrm>
          <a:prstGeom prst="rect">
            <a:avLst/>
          </a:prstGeom>
          <a:noFill/>
          <a:ln w="57150">
            <a:solidFill>
              <a:srgbClr val="FF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None/>
            </a:pPr>
            <a:endParaRPr lang="th-TH" kern="0" dirty="0"/>
          </a:p>
        </p:txBody>
      </p:sp>
      <p:sp>
        <p:nvSpPr>
          <p:cNvPr id="7" name="ตัวแทนเนื้อหา 2"/>
          <p:cNvSpPr txBox="1">
            <a:spLocks/>
          </p:cNvSpPr>
          <p:nvPr/>
        </p:nvSpPr>
        <p:spPr bwMode="auto">
          <a:xfrm>
            <a:off x="2028093" y="1359877"/>
            <a:ext cx="2743199" cy="1922586"/>
          </a:xfrm>
          <a:prstGeom prst="rect">
            <a:avLst/>
          </a:prstGeom>
          <a:noFill/>
          <a:ln w="57150">
            <a:solidFill>
              <a:srgbClr val="FF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None/>
            </a:pPr>
            <a:endParaRPr lang="th-TH" kern="0" dirty="0"/>
          </a:p>
        </p:txBody>
      </p:sp>
      <p:sp>
        <p:nvSpPr>
          <p:cNvPr id="8" name="ตัวแทนเนื้อหา 2"/>
          <p:cNvSpPr txBox="1">
            <a:spLocks/>
          </p:cNvSpPr>
          <p:nvPr/>
        </p:nvSpPr>
        <p:spPr bwMode="auto">
          <a:xfrm>
            <a:off x="6224952" y="987045"/>
            <a:ext cx="3001109" cy="1171155"/>
          </a:xfrm>
          <a:prstGeom prst="rect">
            <a:avLst/>
          </a:prstGeom>
          <a:noFill/>
          <a:ln w="57150">
            <a:solidFill>
              <a:srgbClr val="FF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None/>
            </a:pPr>
            <a:endParaRPr lang="th-TH" kern="0" dirty="0"/>
          </a:p>
        </p:txBody>
      </p:sp>
      <p:sp>
        <p:nvSpPr>
          <p:cNvPr id="9" name="ตัวแทนเนื้อหา 2"/>
          <p:cNvSpPr txBox="1">
            <a:spLocks/>
          </p:cNvSpPr>
          <p:nvPr/>
        </p:nvSpPr>
        <p:spPr bwMode="auto">
          <a:xfrm>
            <a:off x="281351" y="3282463"/>
            <a:ext cx="3311770" cy="2766645"/>
          </a:xfrm>
          <a:prstGeom prst="rect">
            <a:avLst/>
          </a:prstGeom>
          <a:noFill/>
          <a:ln w="57150">
            <a:solidFill>
              <a:srgbClr val="FF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None/>
            </a:pPr>
            <a:endParaRPr lang="th-TH" kern="0" dirty="0"/>
          </a:p>
        </p:txBody>
      </p:sp>
      <p:sp>
        <p:nvSpPr>
          <p:cNvPr id="10" name="ตัวแทนเนื้อหา 2"/>
          <p:cNvSpPr txBox="1">
            <a:spLocks/>
          </p:cNvSpPr>
          <p:nvPr/>
        </p:nvSpPr>
        <p:spPr bwMode="auto">
          <a:xfrm>
            <a:off x="7901353" y="4291801"/>
            <a:ext cx="3985847" cy="1475953"/>
          </a:xfrm>
          <a:prstGeom prst="rect">
            <a:avLst/>
          </a:prstGeom>
          <a:noFill/>
          <a:ln w="57150">
            <a:solidFill>
              <a:srgbClr val="FF339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None/>
            </a:pPr>
            <a:endParaRPr lang="th-TH" kern="0" dirty="0"/>
          </a:p>
        </p:txBody>
      </p:sp>
    </p:spTree>
    <p:extLst>
      <p:ext uri="{BB962C8B-B14F-4D97-AF65-F5344CB8AC3E}">
        <p14:creationId xmlns:p14="http://schemas.microsoft.com/office/powerpoint/2010/main" val="1557466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556"/>
            <a:ext cx="10515600" cy="1325563"/>
          </a:xfrm>
        </p:spPr>
        <p:txBody>
          <a:bodyPr/>
          <a:lstStyle/>
          <a:p>
            <a:pPr algn="ctr"/>
            <a:r>
              <a:rPr lang="en-US" b="1" dirty="0">
                <a:solidFill>
                  <a:srgbClr val="0033CC"/>
                </a:solidFill>
                <a:latin typeface="Arial" panose="020B0604020202020204" pitchFamily="34" charset="0"/>
                <a:cs typeface="Arial" panose="020B0604020202020204" pitchFamily="34" charset="0"/>
              </a:rPr>
              <a:t>Demands for Health </a:t>
            </a:r>
            <a:r>
              <a:rPr lang="en-US" b="1" dirty="0" smtClean="0">
                <a:solidFill>
                  <a:srgbClr val="0033CC"/>
                </a:solidFill>
                <a:latin typeface="Arial" panose="020B0604020202020204" pitchFamily="34" charset="0"/>
                <a:cs typeface="Arial" panose="020B0604020202020204" pitchFamily="34" charset="0"/>
              </a:rPr>
              <a:t>Research</a:t>
            </a:r>
            <a:br>
              <a:rPr lang="en-US" b="1" dirty="0" smtClean="0">
                <a:solidFill>
                  <a:srgbClr val="0033CC"/>
                </a:solidFill>
                <a:latin typeface="Arial" panose="020B0604020202020204" pitchFamily="34" charset="0"/>
                <a:cs typeface="Arial" panose="020B0604020202020204" pitchFamily="34" charset="0"/>
              </a:rPr>
            </a:br>
            <a:r>
              <a:rPr lang="en-US" b="1" dirty="0" smtClean="0">
                <a:solidFill>
                  <a:srgbClr val="0033CC"/>
                </a:solidFill>
                <a:latin typeface="Arial" panose="020B0604020202020204" pitchFamily="34" charset="0"/>
                <a:cs typeface="Arial" panose="020B0604020202020204" pitchFamily="34" charset="0"/>
              </a:rPr>
              <a:t>from Big Data</a:t>
            </a:r>
            <a:endParaRPr lang="th-TH"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621632" y="1669214"/>
            <a:ext cx="11085094" cy="4351338"/>
          </a:xfrm>
        </p:spPr>
        <p:txBody>
          <a:bodyPr>
            <a:normAutofit/>
          </a:bodyPr>
          <a:lstStyle/>
          <a:p>
            <a:r>
              <a:rPr lang="en-US" sz="3200" b="1" dirty="0" smtClean="0"/>
              <a:t>More </a:t>
            </a:r>
            <a:r>
              <a:rPr lang="en-US" sz="3200" b="1" dirty="0"/>
              <a:t>electronic health records (EHRs) have become available </a:t>
            </a:r>
            <a:r>
              <a:rPr lang="en-US" sz="3200" b="1" dirty="0" smtClean="0"/>
              <a:t>which foster </a:t>
            </a:r>
            <a:r>
              <a:rPr lang="en-US" sz="3200" b="1" dirty="0"/>
              <a:t>research and nurture innovation </a:t>
            </a:r>
            <a:endParaRPr lang="en-US" sz="3200" b="1" dirty="0" smtClean="0"/>
          </a:p>
          <a:p>
            <a:r>
              <a:rPr lang="en-US" sz="3200" b="1" dirty="0" smtClean="0"/>
              <a:t>Advances </a:t>
            </a:r>
            <a:r>
              <a:rPr lang="en-US" sz="3200" b="1" dirty="0"/>
              <a:t>in high-throughput technologies have made more individualized </a:t>
            </a:r>
            <a:r>
              <a:rPr lang="en-US" sz="3200" b="1" dirty="0" smtClean="0"/>
              <a:t>and </a:t>
            </a:r>
            <a:r>
              <a:rPr lang="en-US" sz="3200" b="1" dirty="0"/>
              <a:t>systems biology data </a:t>
            </a:r>
            <a:r>
              <a:rPr lang="en-US" sz="3200" b="1" dirty="0" smtClean="0"/>
              <a:t>available</a:t>
            </a:r>
            <a:r>
              <a:rPr lang="en-US" sz="3200" b="1" dirty="0"/>
              <a:t>. Researchers want to combine these data with individuals’ clinical data for health research </a:t>
            </a:r>
            <a:endParaRPr lang="en-US" sz="3200" b="1" dirty="0" smtClean="0"/>
          </a:p>
          <a:p>
            <a:r>
              <a:rPr lang="en-US" sz="3200" b="1" dirty="0" smtClean="0"/>
              <a:t>To </a:t>
            </a:r>
            <a:r>
              <a:rPr lang="en-US" sz="3200" b="1" dirty="0"/>
              <a:t>address individual variability in disease pathogenesis and responses to treatments, the size of health-related genomic cohort studies is substantially larger than ever before </a:t>
            </a:r>
            <a:endParaRPr lang="th-TH" sz="3200" b="1" dirty="0"/>
          </a:p>
        </p:txBody>
      </p:sp>
    </p:spTree>
    <p:extLst>
      <p:ext uri="{BB962C8B-B14F-4D97-AF65-F5344CB8AC3E}">
        <p14:creationId xmlns:p14="http://schemas.microsoft.com/office/powerpoint/2010/main" val="949217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029586" y="258801"/>
            <a:ext cx="10515600" cy="934286"/>
          </a:xfrm>
        </p:spPr>
        <p:txBody>
          <a:bodyPr>
            <a:normAutofit/>
          </a:bodyPr>
          <a:lstStyle/>
          <a:p>
            <a:pPr algn="ctr"/>
            <a:r>
              <a:rPr lang="en-GB" sz="3600" b="1" dirty="0">
                <a:solidFill>
                  <a:srgbClr val="0033CC"/>
                </a:solidFill>
                <a:latin typeface="Arial" panose="020B0604020202020204" pitchFamily="34" charset="0"/>
                <a:cs typeface="Arial" panose="020B0604020202020204" pitchFamily="34" charset="0"/>
              </a:rPr>
              <a:t>Making </a:t>
            </a:r>
            <a:r>
              <a:rPr lang="en-GB" sz="3600" b="1" dirty="0" smtClean="0">
                <a:solidFill>
                  <a:srgbClr val="0033CC"/>
                </a:solidFill>
                <a:latin typeface="Arial" panose="020B0604020202020204" pitchFamily="34" charset="0"/>
                <a:cs typeface="Arial" panose="020B0604020202020204" pitchFamily="34" charset="0"/>
              </a:rPr>
              <a:t>Sense </a:t>
            </a:r>
            <a:r>
              <a:rPr lang="en-GB" sz="3600" b="1" dirty="0">
                <a:solidFill>
                  <a:srgbClr val="0033CC"/>
                </a:solidFill>
                <a:latin typeface="Arial" panose="020B0604020202020204" pitchFamily="34" charset="0"/>
                <a:cs typeface="Arial" panose="020B0604020202020204" pitchFamily="34" charset="0"/>
              </a:rPr>
              <a:t>of </a:t>
            </a:r>
            <a:r>
              <a:rPr lang="en-GB" sz="3600" b="1" dirty="0" smtClean="0">
                <a:solidFill>
                  <a:srgbClr val="0033CC"/>
                </a:solidFill>
                <a:latin typeface="Arial" panose="020B0604020202020204" pitchFamily="34" charset="0"/>
                <a:cs typeface="Arial" panose="020B0604020202020204" pitchFamily="34" charset="0"/>
              </a:rPr>
              <a:t>Big </a:t>
            </a:r>
            <a:r>
              <a:rPr lang="en-GB" sz="3600" b="1" dirty="0">
                <a:solidFill>
                  <a:srgbClr val="0033CC"/>
                </a:solidFill>
                <a:latin typeface="Arial" panose="020B0604020202020204" pitchFamily="34" charset="0"/>
                <a:cs typeface="Arial" panose="020B0604020202020204" pitchFamily="34" charset="0"/>
              </a:rPr>
              <a:t>D</a:t>
            </a:r>
            <a:r>
              <a:rPr lang="en-GB" sz="3600" b="1" dirty="0" smtClean="0">
                <a:solidFill>
                  <a:srgbClr val="0033CC"/>
                </a:solidFill>
                <a:latin typeface="Arial" panose="020B0604020202020204" pitchFamily="34" charset="0"/>
                <a:cs typeface="Arial" panose="020B0604020202020204" pitchFamily="34" charset="0"/>
              </a:rPr>
              <a:t>ata </a:t>
            </a:r>
            <a:r>
              <a:rPr lang="en-GB" sz="3600" b="1" dirty="0">
                <a:solidFill>
                  <a:srgbClr val="0033CC"/>
                </a:solidFill>
                <a:latin typeface="Arial" panose="020B0604020202020204" pitchFamily="34" charset="0"/>
                <a:cs typeface="Arial" panose="020B0604020202020204" pitchFamily="34" charset="0"/>
              </a:rPr>
              <a:t>in </a:t>
            </a:r>
            <a:r>
              <a:rPr lang="en-GB" sz="3600" b="1" dirty="0" smtClean="0">
                <a:solidFill>
                  <a:srgbClr val="0033CC"/>
                </a:solidFill>
                <a:latin typeface="Arial" panose="020B0604020202020204" pitchFamily="34" charset="0"/>
                <a:cs typeface="Arial" panose="020B0604020202020204" pitchFamily="34" charset="0"/>
              </a:rPr>
              <a:t>Health </a:t>
            </a:r>
            <a:r>
              <a:rPr lang="en-GB" sz="3600" b="1" dirty="0">
                <a:solidFill>
                  <a:srgbClr val="0033CC"/>
                </a:solidFill>
                <a:latin typeface="Arial" panose="020B0604020202020204" pitchFamily="34" charset="0"/>
                <a:cs typeface="Arial" panose="020B0604020202020204" pitchFamily="34" charset="0"/>
              </a:rPr>
              <a:t>R</a:t>
            </a:r>
            <a:r>
              <a:rPr lang="en-GB" sz="3600" b="1" dirty="0" smtClean="0">
                <a:solidFill>
                  <a:srgbClr val="0033CC"/>
                </a:solidFill>
                <a:latin typeface="Arial" panose="020B0604020202020204" pitchFamily="34" charset="0"/>
                <a:cs typeface="Arial" panose="020B0604020202020204" pitchFamily="34" charset="0"/>
              </a:rPr>
              <a:t>esearch</a:t>
            </a:r>
            <a:endParaRPr lang="th-TH" sz="3600" b="1" dirty="0">
              <a:solidFill>
                <a:srgbClr val="0033CC"/>
              </a:solidFill>
              <a:latin typeface="Arial" panose="020B0604020202020204" pitchFamily="34" charset="0"/>
            </a:endParaRPr>
          </a:p>
        </p:txBody>
      </p:sp>
      <p:sp>
        <p:nvSpPr>
          <p:cNvPr id="3" name="ตัวแทนเนื้อหา 2"/>
          <p:cNvSpPr>
            <a:spLocks noGrp="1"/>
          </p:cNvSpPr>
          <p:nvPr>
            <p:ph idx="1"/>
          </p:nvPr>
        </p:nvSpPr>
        <p:spPr>
          <a:xfrm>
            <a:off x="524126" y="1320989"/>
            <a:ext cx="11206264" cy="4957570"/>
          </a:xfrm>
        </p:spPr>
        <p:txBody>
          <a:bodyPr>
            <a:normAutofit fontScale="85000" lnSpcReduction="10000"/>
          </a:bodyPr>
          <a:lstStyle/>
          <a:p>
            <a:r>
              <a:rPr lang="en-GB" b="1" dirty="0" smtClean="0">
                <a:latin typeface="Arial" panose="020B0604020202020204" pitchFamily="34" charset="0"/>
                <a:cs typeface="Arial" panose="020B0604020202020204" pitchFamily="34" charset="0"/>
              </a:rPr>
              <a:t>Medicine and healthcare are undergoing profound changes. </a:t>
            </a:r>
          </a:p>
          <a:p>
            <a:r>
              <a:rPr lang="en-GB" b="1" dirty="0" smtClean="0">
                <a:latin typeface="Arial" panose="020B0604020202020204" pitchFamily="34" charset="0"/>
                <a:cs typeface="Arial" panose="020B0604020202020204" pitchFamily="34" charset="0"/>
              </a:rPr>
              <a:t>Technological innovation combined with automation and miniaturization has triggered an explosion in data production that will soon reach exabyte proportions. </a:t>
            </a:r>
          </a:p>
          <a:p>
            <a:r>
              <a:rPr lang="en-GB" b="1" dirty="0" smtClean="0">
                <a:latin typeface="Arial" panose="020B0604020202020204" pitchFamily="34" charset="0"/>
                <a:cs typeface="Arial" panose="020B0604020202020204" pitchFamily="34" charset="0"/>
              </a:rPr>
              <a:t>How are we going to deal with this exponential increase in data production? </a:t>
            </a:r>
          </a:p>
          <a:p>
            <a:r>
              <a:rPr lang="en-GB" b="1" dirty="0" smtClean="0">
                <a:latin typeface="Arial" panose="020B0604020202020204" pitchFamily="34" charset="0"/>
                <a:cs typeface="Arial" panose="020B0604020202020204" pitchFamily="34" charset="0"/>
              </a:rPr>
              <a:t>The potential of “big data” for improving health is enormous but, at the same time, we face a wide range of challenges to overcome urgently. </a:t>
            </a:r>
          </a:p>
          <a:p>
            <a:r>
              <a:rPr lang="en-GB" b="1" dirty="0">
                <a:latin typeface="Arial" panose="020B0604020202020204" pitchFamily="34" charset="0"/>
                <a:cs typeface="Arial" panose="020B0604020202020204" pitchFamily="34" charset="0"/>
              </a:rPr>
              <a:t>Health systems and databases are diverse and fragmented. </a:t>
            </a:r>
          </a:p>
          <a:p>
            <a:r>
              <a:rPr lang="en-GB" b="1" dirty="0">
                <a:latin typeface="Arial" panose="020B0604020202020204" pitchFamily="34" charset="0"/>
                <a:cs typeface="Arial" panose="020B0604020202020204" pitchFamily="34" charset="0"/>
              </a:rPr>
              <a:t>There is a lack of harmonization of data formats, processing, analysis, and data transfer, which leads to incompatibilities and lost opportunities. </a:t>
            </a:r>
          </a:p>
          <a:p>
            <a:r>
              <a:rPr lang="en-GB" b="1" dirty="0">
                <a:latin typeface="Arial" panose="020B0604020202020204" pitchFamily="34" charset="0"/>
                <a:cs typeface="Arial" panose="020B0604020202020204" pitchFamily="34" charset="0"/>
              </a:rPr>
              <a:t>Legal frameworks for data sharing are evolving. Clinicians, researchers, and citizens need improved methods, tools, and training to generate, analyse, and query data effectively. </a:t>
            </a:r>
          </a:p>
          <a:p>
            <a:endParaRPr lang="en-GB" b="1" dirty="0" smtClean="0">
              <a:latin typeface="Arial" panose="020B0604020202020204" pitchFamily="34" charset="0"/>
              <a:cs typeface="Arial" panose="020B0604020202020204" pitchFamily="34" charset="0"/>
            </a:endParaRPr>
          </a:p>
        </p:txBody>
      </p:sp>
      <p:sp>
        <p:nvSpPr>
          <p:cNvPr id="4" name="สี่เหลี่ยมผืนผ้า 3"/>
          <p:cNvSpPr/>
          <p:nvPr/>
        </p:nvSpPr>
        <p:spPr>
          <a:xfrm>
            <a:off x="8405813" y="6163253"/>
            <a:ext cx="2947987" cy="523220"/>
          </a:xfrm>
          <a:prstGeom prst="rect">
            <a:avLst/>
          </a:prstGeom>
        </p:spPr>
        <p:txBody>
          <a:bodyPr wrap="none">
            <a:spAutoFit/>
          </a:bodyPr>
          <a:lstStyle/>
          <a:p>
            <a:r>
              <a:rPr lang="en-GB" dirty="0" smtClean="0"/>
              <a:t>Auffray et al., 2016</a:t>
            </a:r>
            <a:endParaRPr lang="th-TH" dirty="0"/>
          </a:p>
        </p:txBody>
      </p:sp>
    </p:spTree>
    <p:extLst>
      <p:ext uri="{BB962C8B-B14F-4D97-AF65-F5344CB8AC3E}">
        <p14:creationId xmlns:p14="http://schemas.microsoft.com/office/powerpoint/2010/main" val="69310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792"/>
            <a:ext cx="10515600" cy="1325563"/>
          </a:xfrm>
        </p:spPr>
        <p:txBody>
          <a:bodyPr/>
          <a:lstStyle/>
          <a:p>
            <a:pPr algn="ctr"/>
            <a:r>
              <a:rPr lang="en-SG" b="1" dirty="0" smtClean="0">
                <a:solidFill>
                  <a:srgbClr val="0033CC"/>
                </a:solidFill>
                <a:latin typeface="Arial" panose="020B0604020202020204" pitchFamily="34" charset="0"/>
                <a:cs typeface="Arial" panose="020B0604020202020204" pitchFamily="34" charset="0"/>
              </a:rPr>
              <a:t>Big Data in Management Research</a:t>
            </a:r>
            <a:endParaRPr lang="th-TH"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910831" y="1229771"/>
            <a:ext cx="10515600" cy="5461474"/>
          </a:xfrm>
        </p:spPr>
        <p:txBody>
          <a:bodyPr>
            <a:noAutofit/>
          </a:bodyPr>
          <a:lstStyle/>
          <a:p>
            <a:pPr marL="514350" indent="-514350">
              <a:buFont typeface="Arial" panose="020B0604020202020204" pitchFamily="34" charset="0"/>
              <a:buAutoNum type="arabicPeriod"/>
            </a:pPr>
            <a:r>
              <a:rPr lang="en-US" sz="3200" b="1" dirty="0" smtClean="0">
                <a:latin typeface="Calibri" panose="020F0502020204030204" pitchFamily="34" charset="0"/>
                <a:cs typeface="Calibri" panose="020F0502020204030204" pitchFamily="34" charset="0"/>
              </a:rPr>
              <a:t>Descriptive analytics-Insight </a:t>
            </a:r>
            <a:r>
              <a:rPr lang="en-US" sz="3200" b="1" dirty="0">
                <a:latin typeface="Calibri" panose="020F0502020204030204" pitchFamily="34" charset="0"/>
                <a:cs typeface="Calibri" panose="020F0502020204030204" pitchFamily="34" charset="0"/>
              </a:rPr>
              <a:t>into the past</a:t>
            </a:r>
            <a:endParaRPr lang="th-TH" sz="3200" b="1" dirty="0">
              <a:latin typeface="Calibri" panose="020F0502020204030204" pitchFamily="34" charset="0"/>
              <a:cs typeface="Calibri" panose="020F0502020204030204" pitchFamily="34" charset="0"/>
            </a:endParaRPr>
          </a:p>
          <a:p>
            <a:pPr marL="0" indent="0">
              <a:buNone/>
            </a:pPr>
            <a:r>
              <a:rPr lang="en-US" sz="3200" b="1" dirty="0">
                <a:latin typeface="Calibri" panose="020F0502020204030204" pitchFamily="34" charset="0"/>
                <a:cs typeface="Calibri" panose="020F0502020204030204" pitchFamily="34" charset="0"/>
              </a:rPr>
              <a:t>	</a:t>
            </a:r>
            <a:r>
              <a:rPr lang="en-US" sz="3200" b="1" dirty="0" smtClean="0">
                <a:latin typeface="Calibri" panose="020F0502020204030204" pitchFamily="34" charset="0"/>
                <a:cs typeface="Calibri" panose="020F0502020204030204" pitchFamily="34" charset="0"/>
              </a:rPr>
              <a:t>- </a:t>
            </a:r>
            <a:r>
              <a:rPr lang="en-US" sz="3200" b="1" dirty="0">
                <a:latin typeface="Calibri" panose="020F0502020204030204" pitchFamily="34" charset="0"/>
                <a:cs typeface="Calibri" panose="020F0502020204030204" pitchFamily="34" charset="0"/>
              </a:rPr>
              <a:t>use data aggregation and data mining to provide insight into the past and </a:t>
            </a:r>
            <a:r>
              <a:rPr lang="en-US" sz="3200" b="1" dirty="0" smtClean="0">
                <a:latin typeface="Calibri" panose="020F0502020204030204" pitchFamily="34" charset="0"/>
                <a:cs typeface="Calibri" panose="020F0502020204030204" pitchFamily="34" charset="0"/>
              </a:rPr>
              <a:t>answer</a:t>
            </a:r>
            <a:r>
              <a:rPr lang="en-US" sz="3200" b="1" dirty="0">
                <a:latin typeface="Calibri" panose="020F0502020204030204" pitchFamily="34" charset="0"/>
                <a:cs typeface="Calibri" panose="020F0502020204030204" pitchFamily="34" charset="0"/>
              </a:rPr>
              <a:t>: “What has happened</a:t>
            </a:r>
            <a:r>
              <a:rPr lang="en-US" sz="3200" b="1" dirty="0" smtClean="0">
                <a:latin typeface="Calibri" panose="020F0502020204030204" pitchFamily="34" charset="0"/>
                <a:cs typeface="Calibri" panose="020F0502020204030204" pitchFamily="34" charset="0"/>
              </a:rPr>
              <a:t>?”</a:t>
            </a:r>
          </a:p>
          <a:p>
            <a:pPr marL="0" indent="0">
              <a:buNone/>
            </a:pPr>
            <a:r>
              <a:rPr lang="en-US" sz="3200" b="1" dirty="0">
                <a:latin typeface="Calibri" panose="020F0502020204030204" pitchFamily="34" charset="0"/>
                <a:cs typeface="Calibri" panose="020F0502020204030204" pitchFamily="34" charset="0"/>
              </a:rPr>
              <a:t>	- </a:t>
            </a:r>
            <a:r>
              <a:rPr lang="th-TH" sz="3200" b="1" dirty="0" smtClean="0">
                <a:latin typeface="Calibri" panose="020F0502020204030204" pitchFamily="34" charset="0"/>
              </a:rPr>
              <a:t>เป็น</a:t>
            </a:r>
            <a:r>
              <a:rPr lang="th-TH" sz="3200" b="1" dirty="0">
                <a:latin typeface="Calibri" panose="020F0502020204030204" pitchFamily="34" charset="0"/>
              </a:rPr>
              <a:t>การวิเคราะห์ในระดับที่บอกว่าเกิดอะไรขึ้น จำนวนเท่าไหร่ ถี่แค่ไหน เกิดเหตุการณ์สำคัญๆตอนไหน ตรงไหนบ้าง </a:t>
            </a:r>
            <a:r>
              <a:rPr lang="th-TH" sz="3200" b="1" dirty="0" smtClean="0">
                <a:latin typeface="Calibri" panose="020F0502020204030204" pitchFamily="34" charset="0"/>
              </a:rPr>
              <a:t>โดย</a:t>
            </a:r>
            <a:r>
              <a:rPr lang="th-TH" sz="3200" b="1" dirty="0">
                <a:latin typeface="Calibri" panose="020F0502020204030204" pitchFamily="34" charset="0"/>
              </a:rPr>
              <a:t>สามารถทำในรูปแบบของ</a:t>
            </a:r>
          </a:p>
          <a:p>
            <a:pPr marL="1371600" lvl="3" indent="0">
              <a:buNone/>
            </a:pPr>
            <a:r>
              <a:rPr lang="th-TH" sz="2600" b="1" dirty="0">
                <a:latin typeface="Calibri" panose="020F0502020204030204" pitchFamily="34" charset="0"/>
              </a:rPr>
              <a:t>- </a:t>
            </a:r>
            <a:r>
              <a:rPr lang="en-US" sz="2800" b="1" dirty="0" smtClean="0">
                <a:latin typeface="Calibri" panose="020F0502020204030204" pitchFamily="34" charset="0"/>
              </a:rPr>
              <a:t>Descriptive </a:t>
            </a:r>
            <a:r>
              <a:rPr lang="en-US" sz="2800" b="1" dirty="0" smtClean="0">
                <a:latin typeface="Calibri" panose="020F0502020204030204" pitchFamily="34" charset="0"/>
                <a:cs typeface="Calibri" panose="020F0502020204030204" pitchFamily="34" charset="0"/>
              </a:rPr>
              <a:t>report</a:t>
            </a:r>
            <a:r>
              <a:rPr lang="en-US" sz="2800" b="1" dirty="0">
                <a:latin typeface="Calibri" panose="020F0502020204030204" pitchFamily="34" charset="0"/>
                <a:cs typeface="Calibri" panose="020F0502020204030204" pitchFamily="34" charset="0"/>
              </a:rPr>
              <a:t>: </a:t>
            </a:r>
            <a:r>
              <a:rPr lang="th-TH" sz="2800" b="1" dirty="0" smtClean="0">
                <a:latin typeface="Calibri" panose="020F0502020204030204" pitchFamily="34" charset="0"/>
              </a:rPr>
              <a:t>เกิด</a:t>
            </a:r>
            <a:r>
              <a:rPr lang="th-TH" sz="2800" b="1" dirty="0">
                <a:latin typeface="Calibri" panose="020F0502020204030204" pitchFamily="34" charset="0"/>
              </a:rPr>
              <a:t>อะไร</a:t>
            </a:r>
            <a:r>
              <a:rPr lang="th-TH" sz="2800" b="1" dirty="0" smtClean="0">
                <a:latin typeface="Calibri" panose="020F0502020204030204" pitchFamily="34" charset="0"/>
              </a:rPr>
              <a:t>ขึ้น</a:t>
            </a:r>
            <a:endParaRPr lang="th-TH" sz="2800" b="1" dirty="0">
              <a:latin typeface="Calibri" panose="020F0502020204030204" pitchFamily="34" charset="0"/>
            </a:endParaRPr>
          </a:p>
          <a:p>
            <a:pPr marL="1371600" lvl="3" indent="0">
              <a:buNone/>
            </a:pPr>
            <a:r>
              <a:rPr lang="th-TH" sz="2800" b="1" dirty="0">
                <a:latin typeface="Calibri" panose="020F0502020204030204" pitchFamily="34" charset="0"/>
              </a:rPr>
              <a:t>- </a:t>
            </a:r>
            <a:r>
              <a:rPr lang="en-US" sz="2800" b="1" dirty="0">
                <a:latin typeface="Calibri" panose="020F0502020204030204" pitchFamily="34" charset="0"/>
                <a:cs typeface="Calibri" panose="020F0502020204030204" pitchFamily="34" charset="0"/>
              </a:rPr>
              <a:t>Ad hoc report: </a:t>
            </a:r>
            <a:r>
              <a:rPr lang="th-TH" sz="2800" b="1" dirty="0" smtClean="0">
                <a:latin typeface="Calibri" panose="020F0502020204030204" pitchFamily="34" charset="0"/>
              </a:rPr>
              <a:t>จำนวน</a:t>
            </a:r>
            <a:r>
              <a:rPr lang="th-TH" sz="2800" b="1" dirty="0">
                <a:latin typeface="Calibri" panose="020F0502020204030204" pitchFamily="34" charset="0"/>
              </a:rPr>
              <a:t>เท่าไหร่ บ่อยแค่ไหน ที่</a:t>
            </a:r>
            <a:r>
              <a:rPr lang="th-TH" sz="2800" b="1" dirty="0" smtClean="0">
                <a:latin typeface="Calibri" panose="020F0502020204030204" pitchFamily="34" charset="0"/>
              </a:rPr>
              <a:t>ไหน</a:t>
            </a:r>
            <a:endParaRPr lang="th-TH" sz="2800" b="1" dirty="0">
              <a:latin typeface="Calibri" panose="020F0502020204030204" pitchFamily="34" charset="0"/>
            </a:endParaRPr>
          </a:p>
          <a:p>
            <a:pPr marL="1371600" lvl="3" indent="0">
              <a:buNone/>
            </a:pPr>
            <a:r>
              <a:rPr lang="th-TH" sz="2800" b="1" dirty="0">
                <a:latin typeface="Calibri" panose="020F0502020204030204" pitchFamily="34" charset="0"/>
              </a:rPr>
              <a:t>- </a:t>
            </a:r>
            <a:r>
              <a:rPr lang="en-US" sz="2800" b="1" dirty="0">
                <a:latin typeface="Calibri" panose="020F0502020204030204" pitchFamily="34" charset="0"/>
                <a:cs typeface="Calibri" panose="020F0502020204030204" pitchFamily="34" charset="0"/>
              </a:rPr>
              <a:t>Query: </a:t>
            </a:r>
            <a:r>
              <a:rPr lang="th-TH" sz="2800" b="1" dirty="0" smtClean="0">
                <a:latin typeface="Calibri" panose="020F0502020204030204" pitchFamily="34" charset="0"/>
              </a:rPr>
              <a:t>อะไร</a:t>
            </a:r>
            <a:r>
              <a:rPr lang="th-TH" sz="2800" b="1" dirty="0">
                <a:latin typeface="Calibri" panose="020F0502020204030204" pitchFamily="34" charset="0"/>
              </a:rPr>
              <a:t>คือปัญหาที่</a:t>
            </a:r>
            <a:r>
              <a:rPr lang="th-TH" sz="2800" b="1" dirty="0" smtClean="0">
                <a:latin typeface="Calibri" panose="020F0502020204030204" pitchFamily="34" charset="0"/>
              </a:rPr>
              <a:t>แท้จริง</a:t>
            </a:r>
            <a:endParaRPr lang="th-TH" sz="2800" b="1" dirty="0">
              <a:latin typeface="Calibri" panose="020F0502020204030204" pitchFamily="34" charset="0"/>
            </a:endParaRPr>
          </a:p>
          <a:p>
            <a:pPr lvl="3">
              <a:buFontTx/>
              <a:buChar char="-"/>
            </a:pPr>
            <a:r>
              <a:rPr lang="en-US" sz="2800" b="1" dirty="0" smtClean="0">
                <a:latin typeface="Calibri" panose="020F0502020204030204" pitchFamily="34" charset="0"/>
                <a:cs typeface="Calibri" panose="020F0502020204030204" pitchFamily="34" charset="0"/>
              </a:rPr>
              <a:t>Alerts</a:t>
            </a:r>
            <a:r>
              <a:rPr lang="en-US" sz="2800" b="1" dirty="0">
                <a:latin typeface="Calibri" panose="020F0502020204030204" pitchFamily="34" charset="0"/>
                <a:cs typeface="Calibri" panose="020F0502020204030204" pitchFamily="34" charset="0"/>
              </a:rPr>
              <a:t>: </a:t>
            </a:r>
            <a:r>
              <a:rPr lang="th-TH" sz="2800" b="1" dirty="0" smtClean="0">
                <a:latin typeface="Calibri" panose="020F0502020204030204" pitchFamily="34" charset="0"/>
              </a:rPr>
              <a:t>ต้อง</a:t>
            </a:r>
            <a:r>
              <a:rPr lang="th-TH" sz="2800" b="1" dirty="0">
                <a:latin typeface="Calibri" panose="020F0502020204030204" pitchFamily="34" charset="0"/>
              </a:rPr>
              <a:t>เกิด </a:t>
            </a:r>
            <a:r>
              <a:rPr lang="en-US" sz="2800" b="1" dirty="0">
                <a:latin typeface="Calibri" panose="020F0502020204030204" pitchFamily="34" charset="0"/>
                <a:cs typeface="Calibri" panose="020F0502020204030204" pitchFamily="34" charset="0"/>
              </a:rPr>
              <a:t>action </a:t>
            </a:r>
            <a:r>
              <a:rPr lang="th-TH" sz="2800" b="1" dirty="0" smtClean="0">
                <a:latin typeface="Calibri" panose="020F0502020204030204" pitchFamily="34" charset="0"/>
              </a:rPr>
              <a:t>อะไร</a:t>
            </a:r>
          </a:p>
          <a:p>
            <a:pPr marL="457200" lvl="1" indent="0">
              <a:buNone/>
            </a:pPr>
            <a:endParaRPr lang="th-TH" sz="3200" b="1" dirty="0">
              <a:latin typeface="Calibri" panose="020F0502020204030204" pitchFamily="34" charset="0"/>
            </a:endParaRPr>
          </a:p>
          <a:p>
            <a:pPr marL="0" indent="0">
              <a:buNone/>
            </a:pPr>
            <a:r>
              <a:rPr lang="th-TH" sz="3200" b="1" dirty="0">
                <a:latin typeface="Calibri" panose="020F0502020204030204" pitchFamily="34" charset="0"/>
              </a:rPr>
              <a:t>	</a:t>
            </a:r>
          </a:p>
          <a:p>
            <a:endParaRPr lang="th-TH" sz="3200" b="1" dirty="0">
              <a:latin typeface="Calibri" panose="020F0502020204030204" pitchFamily="34" charset="0"/>
            </a:endParaRPr>
          </a:p>
        </p:txBody>
      </p:sp>
    </p:spTree>
    <p:extLst>
      <p:ext uri="{BB962C8B-B14F-4D97-AF65-F5344CB8AC3E}">
        <p14:creationId xmlns:p14="http://schemas.microsoft.com/office/powerpoint/2010/main" val="287366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792"/>
            <a:ext cx="10515600" cy="1325563"/>
          </a:xfrm>
        </p:spPr>
        <p:txBody>
          <a:bodyPr/>
          <a:lstStyle/>
          <a:p>
            <a:pPr algn="ctr"/>
            <a:r>
              <a:rPr lang="en-SG" b="1" dirty="0" smtClean="0">
                <a:solidFill>
                  <a:srgbClr val="0033CC"/>
                </a:solidFill>
                <a:latin typeface="Arial" panose="020B0604020202020204" pitchFamily="34" charset="0"/>
                <a:cs typeface="Arial" panose="020B0604020202020204" pitchFamily="34" charset="0"/>
              </a:rPr>
              <a:t>Big Data in </a:t>
            </a:r>
            <a:r>
              <a:rPr lang="en-SG" b="1" dirty="0">
                <a:solidFill>
                  <a:srgbClr val="0033CC"/>
                </a:solidFill>
                <a:latin typeface="Arial" panose="020B0604020202020204" pitchFamily="34" charset="0"/>
                <a:cs typeface="Arial" panose="020B0604020202020204" pitchFamily="34" charset="0"/>
              </a:rPr>
              <a:t>Management </a:t>
            </a:r>
            <a:r>
              <a:rPr lang="en-SG" b="1" dirty="0" smtClean="0">
                <a:solidFill>
                  <a:srgbClr val="0033CC"/>
                </a:solidFill>
                <a:latin typeface="Arial" panose="020B0604020202020204" pitchFamily="34" charset="0"/>
                <a:cs typeface="Arial" panose="020B0604020202020204" pitchFamily="34" charset="0"/>
              </a:rPr>
              <a:t>Research</a:t>
            </a:r>
            <a:endParaRPr lang="th-TH"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919975" y="1067342"/>
            <a:ext cx="10515600" cy="5461474"/>
          </a:xfrm>
        </p:spPr>
        <p:txBody>
          <a:bodyPr>
            <a:noAutofit/>
          </a:bodyPr>
          <a:lstStyle/>
          <a:p>
            <a:pPr marL="0" indent="0">
              <a:buNone/>
            </a:pPr>
            <a:r>
              <a:rPr lang="th-TH" sz="4000" b="1" dirty="0" smtClean="0">
                <a:latin typeface="Calibri" panose="020F0502020204030204" pitchFamily="34" charset="0"/>
              </a:rPr>
              <a:t>2</a:t>
            </a:r>
            <a:r>
              <a:rPr lang="th-TH" sz="4000" b="1" dirty="0">
                <a:latin typeface="Calibri" panose="020F0502020204030204" pitchFamily="34" charset="0"/>
              </a:rPr>
              <a:t>. </a:t>
            </a:r>
            <a:r>
              <a:rPr lang="en-US" sz="3200" b="1" dirty="0">
                <a:latin typeface="Calibri" panose="020F0502020204030204" pitchFamily="34" charset="0"/>
                <a:cs typeface="Calibri" panose="020F0502020204030204" pitchFamily="34" charset="0"/>
              </a:rPr>
              <a:t>Predictive analytics-Understanding the future</a:t>
            </a:r>
          </a:p>
          <a:p>
            <a:pPr marL="0" indent="0">
              <a:buNone/>
            </a:pPr>
            <a:r>
              <a:rPr lang="en-US" sz="3200" b="1" dirty="0" smtClean="0">
                <a:latin typeface="Calibri" panose="020F0502020204030204" pitchFamily="34" charset="0"/>
                <a:cs typeface="Calibri" panose="020F0502020204030204" pitchFamily="34" charset="0"/>
              </a:rPr>
              <a:t>	- use </a:t>
            </a:r>
            <a:r>
              <a:rPr lang="en-US" sz="3200" b="1" dirty="0">
                <a:latin typeface="Calibri" panose="020F0502020204030204" pitchFamily="34" charset="0"/>
                <a:cs typeface="Calibri" panose="020F0502020204030204" pitchFamily="34" charset="0"/>
              </a:rPr>
              <a:t>statistical models and forecasts techniques to understand the future and answer: “What could happen?” </a:t>
            </a:r>
            <a:endParaRPr lang="th-TH" sz="3200" b="1" dirty="0" smtClean="0">
              <a:latin typeface="Calibri" panose="020F0502020204030204" pitchFamily="34" charset="0"/>
              <a:cs typeface="Calibri" panose="020F0502020204030204" pitchFamily="34" charset="0"/>
            </a:endParaRPr>
          </a:p>
          <a:p>
            <a:pPr marL="0" indent="0">
              <a:buNone/>
            </a:pPr>
            <a:r>
              <a:rPr lang="en-SG" sz="3200" b="1" dirty="0" smtClean="0">
                <a:latin typeface="Calibri" panose="020F0502020204030204" pitchFamily="34" charset="0"/>
              </a:rPr>
              <a:t>	-</a:t>
            </a:r>
            <a:r>
              <a:rPr lang="th-TH" sz="3200" b="1" dirty="0" smtClean="0">
                <a:latin typeface="Calibri" panose="020F0502020204030204" pitchFamily="34" charset="0"/>
              </a:rPr>
              <a:t> เป็น</a:t>
            </a:r>
            <a:r>
              <a:rPr lang="th-TH" sz="3200" b="1" dirty="0">
                <a:latin typeface="Calibri" panose="020F0502020204030204" pitchFamily="34" charset="0"/>
              </a:rPr>
              <a:t>การวิเคราะห์ในลักษณะที่ซับซ้อนขึ้นไปอีกขั้นหนึ่งคือ เป็นการประเมินว่าจะเกิดอะไรขึ้นต่อไป มีการให้ข้อมูลตัวชี้วัดของผลลัพธ์ที่อาจจะเกิดขึ้นถ้าแนวโน้มยังเป็นอย่างนี้ต่อไป โดยผลการวิเคราะห์อาจออกมาในรูปแบบของ</a:t>
            </a:r>
          </a:p>
          <a:p>
            <a:pPr marL="914400" lvl="2" indent="0">
              <a:buNone/>
            </a:pPr>
            <a:r>
              <a:rPr lang="th-TH" sz="3200" b="1" dirty="0">
                <a:latin typeface="Calibri" panose="020F0502020204030204" pitchFamily="34" charset="0"/>
              </a:rPr>
              <a:t>- </a:t>
            </a:r>
            <a:r>
              <a:rPr lang="en-US" sz="3200" b="1" dirty="0">
                <a:latin typeface="Calibri" panose="020F0502020204030204" pitchFamily="34" charset="0"/>
                <a:cs typeface="Calibri" panose="020F0502020204030204" pitchFamily="34" charset="0"/>
              </a:rPr>
              <a:t>Statistical analysis: </a:t>
            </a:r>
            <a:r>
              <a:rPr lang="th-TH" sz="3200" b="1" dirty="0" smtClean="0">
                <a:latin typeface="Calibri" panose="020F0502020204030204" pitchFamily="34" charset="0"/>
              </a:rPr>
              <a:t>ทำไม</a:t>
            </a:r>
            <a:r>
              <a:rPr lang="th-TH" sz="3200" b="1" dirty="0">
                <a:latin typeface="Calibri" panose="020F0502020204030204" pitchFamily="34" charset="0"/>
              </a:rPr>
              <a:t>ถึงเกิดเหตุการณ์</a:t>
            </a:r>
            <a:r>
              <a:rPr lang="th-TH" sz="3200" b="1" dirty="0" smtClean="0">
                <a:latin typeface="Calibri" panose="020F0502020204030204" pitchFamily="34" charset="0"/>
              </a:rPr>
              <a:t>นี้</a:t>
            </a:r>
            <a:endParaRPr lang="th-TH" sz="3200" b="1" dirty="0">
              <a:latin typeface="Calibri" panose="020F0502020204030204" pitchFamily="34" charset="0"/>
            </a:endParaRPr>
          </a:p>
          <a:p>
            <a:pPr marL="914400" lvl="2" indent="0">
              <a:buNone/>
            </a:pPr>
            <a:r>
              <a:rPr lang="th-TH" sz="3200" b="1" dirty="0">
                <a:latin typeface="Calibri" panose="020F0502020204030204" pitchFamily="34" charset="0"/>
              </a:rPr>
              <a:t>- </a:t>
            </a:r>
            <a:r>
              <a:rPr lang="en-US" sz="3200" b="1" dirty="0">
                <a:latin typeface="Calibri" panose="020F0502020204030204" pitchFamily="34" charset="0"/>
                <a:cs typeface="Calibri" panose="020F0502020204030204" pitchFamily="34" charset="0"/>
              </a:rPr>
              <a:t>Randomized testing: </a:t>
            </a:r>
            <a:r>
              <a:rPr lang="th-TH" sz="3200" b="1" dirty="0" smtClean="0">
                <a:latin typeface="Calibri" panose="020F0502020204030204" pitchFamily="34" charset="0"/>
              </a:rPr>
              <a:t>จะ</a:t>
            </a:r>
            <a:r>
              <a:rPr lang="th-TH" sz="3200" b="1" dirty="0">
                <a:latin typeface="Calibri" panose="020F0502020204030204" pitchFamily="34" charset="0"/>
              </a:rPr>
              <a:t>เกิดอะไรขึ้นถ้าเราทดลองทำวิธีการ</a:t>
            </a:r>
            <a:r>
              <a:rPr lang="th-TH" sz="3200" b="1" dirty="0" smtClean="0">
                <a:latin typeface="Calibri" panose="020F0502020204030204" pitchFamily="34" charset="0"/>
              </a:rPr>
              <a:t>นี้</a:t>
            </a:r>
            <a:endParaRPr lang="th-TH" sz="3200" b="1" dirty="0">
              <a:latin typeface="Calibri" panose="020F0502020204030204" pitchFamily="34" charset="0"/>
            </a:endParaRPr>
          </a:p>
          <a:p>
            <a:pPr marL="914400" lvl="2" indent="0">
              <a:buNone/>
            </a:pPr>
            <a:r>
              <a:rPr lang="th-TH" sz="3200" b="1" dirty="0">
                <a:latin typeface="Calibri" panose="020F0502020204030204" pitchFamily="34" charset="0"/>
              </a:rPr>
              <a:t>- </a:t>
            </a:r>
            <a:r>
              <a:rPr lang="en-US" sz="3200" b="1" dirty="0">
                <a:latin typeface="Calibri" panose="020F0502020204030204" pitchFamily="34" charset="0"/>
                <a:cs typeface="Calibri" panose="020F0502020204030204" pitchFamily="34" charset="0"/>
              </a:rPr>
              <a:t>Predictive modeling: </a:t>
            </a:r>
            <a:r>
              <a:rPr lang="th-TH" sz="3200" b="1" dirty="0" smtClean="0">
                <a:latin typeface="Calibri" panose="020F0502020204030204" pitchFamily="34" charset="0"/>
              </a:rPr>
              <a:t>จะ</a:t>
            </a:r>
            <a:r>
              <a:rPr lang="th-TH" sz="3200" b="1" dirty="0">
                <a:latin typeface="Calibri" panose="020F0502020204030204" pitchFamily="34" charset="0"/>
              </a:rPr>
              <a:t>เกิดอะไรขึ้น</a:t>
            </a:r>
            <a:r>
              <a:rPr lang="th-TH" sz="3200" b="1" dirty="0" smtClean="0">
                <a:latin typeface="Calibri" panose="020F0502020204030204" pitchFamily="34" charset="0"/>
              </a:rPr>
              <a:t>ต่อไป</a:t>
            </a:r>
            <a:endParaRPr lang="th-TH" sz="3200" b="1" dirty="0">
              <a:latin typeface="Calibri" panose="020F0502020204030204" pitchFamily="34" charset="0"/>
            </a:endParaRPr>
          </a:p>
          <a:p>
            <a:pPr marL="914400" lvl="2" indent="0">
              <a:buNone/>
            </a:pPr>
            <a:r>
              <a:rPr lang="th-TH" sz="3200" b="1" dirty="0">
                <a:latin typeface="Calibri" panose="020F0502020204030204" pitchFamily="34" charset="0"/>
              </a:rPr>
              <a:t>- </a:t>
            </a:r>
            <a:r>
              <a:rPr lang="en-US" sz="3200" b="1" dirty="0">
                <a:latin typeface="Calibri" panose="020F0502020204030204" pitchFamily="34" charset="0"/>
                <a:cs typeface="Calibri" panose="020F0502020204030204" pitchFamily="34" charset="0"/>
              </a:rPr>
              <a:t>Optimization: </a:t>
            </a:r>
            <a:r>
              <a:rPr lang="th-TH" sz="3200" b="1" dirty="0" smtClean="0">
                <a:latin typeface="Calibri" panose="020F0502020204030204" pitchFamily="34" charset="0"/>
              </a:rPr>
              <a:t>อะไร</a:t>
            </a:r>
            <a:r>
              <a:rPr lang="th-TH" sz="3200" b="1" dirty="0">
                <a:latin typeface="Calibri" panose="020F0502020204030204" pitchFamily="34" charset="0"/>
              </a:rPr>
              <a:t>คือสถานการณ์ที่ดีที่สุดที่จะ</a:t>
            </a:r>
            <a:r>
              <a:rPr lang="th-TH" sz="3200" b="1" dirty="0" smtClean="0">
                <a:latin typeface="Calibri" panose="020F0502020204030204" pitchFamily="34" charset="0"/>
              </a:rPr>
              <a:t>เกิดขึ้น</a:t>
            </a:r>
            <a:endParaRPr lang="th-TH" sz="3200" b="1" dirty="0">
              <a:latin typeface="Calibri" panose="020F0502020204030204" pitchFamily="34" charset="0"/>
            </a:endParaRPr>
          </a:p>
          <a:p>
            <a:pPr marL="0" indent="0">
              <a:buNone/>
            </a:pPr>
            <a:r>
              <a:rPr lang="th-TH" sz="3200" b="1" dirty="0">
                <a:latin typeface="Calibri" panose="020F0502020204030204" pitchFamily="34" charset="0"/>
              </a:rPr>
              <a:t>	</a:t>
            </a:r>
          </a:p>
          <a:p>
            <a:pPr marL="0" indent="0">
              <a:buNone/>
            </a:pPr>
            <a:endParaRPr lang="th-TH" sz="3200" b="1" dirty="0">
              <a:latin typeface="Calibri" panose="020F0502020204030204" pitchFamily="34" charset="0"/>
            </a:endParaRPr>
          </a:p>
        </p:txBody>
      </p:sp>
    </p:spTree>
    <p:extLst>
      <p:ext uri="{BB962C8B-B14F-4D97-AF65-F5344CB8AC3E}">
        <p14:creationId xmlns:p14="http://schemas.microsoft.com/office/powerpoint/2010/main" val="1561782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792"/>
            <a:ext cx="10515600" cy="1325563"/>
          </a:xfrm>
        </p:spPr>
        <p:txBody>
          <a:bodyPr/>
          <a:lstStyle/>
          <a:p>
            <a:pPr algn="ctr"/>
            <a:r>
              <a:rPr lang="en-SG" b="1" dirty="0" smtClean="0">
                <a:solidFill>
                  <a:srgbClr val="0033CC"/>
                </a:solidFill>
                <a:latin typeface="Arial" panose="020B0604020202020204" pitchFamily="34" charset="0"/>
                <a:cs typeface="Arial" panose="020B0604020202020204" pitchFamily="34" charset="0"/>
              </a:rPr>
              <a:t>Big Data in </a:t>
            </a:r>
            <a:r>
              <a:rPr lang="en-SG" b="1" dirty="0">
                <a:solidFill>
                  <a:srgbClr val="0033CC"/>
                </a:solidFill>
                <a:latin typeface="Arial" panose="020B0604020202020204" pitchFamily="34" charset="0"/>
                <a:cs typeface="Arial" panose="020B0604020202020204" pitchFamily="34" charset="0"/>
              </a:rPr>
              <a:t>Management </a:t>
            </a:r>
            <a:r>
              <a:rPr lang="en-SG" b="1" dirty="0" smtClean="0">
                <a:solidFill>
                  <a:srgbClr val="0033CC"/>
                </a:solidFill>
                <a:latin typeface="Arial" panose="020B0604020202020204" pitchFamily="34" charset="0"/>
                <a:cs typeface="Arial" panose="020B0604020202020204" pitchFamily="34" charset="0"/>
              </a:rPr>
              <a:t>Research</a:t>
            </a:r>
            <a:endParaRPr lang="th-TH"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919974" y="1067342"/>
            <a:ext cx="10848353" cy="5461474"/>
          </a:xfrm>
        </p:spPr>
        <p:txBody>
          <a:bodyPr>
            <a:noAutofit/>
          </a:bodyPr>
          <a:lstStyle/>
          <a:p>
            <a:pPr marL="0" indent="0">
              <a:buNone/>
            </a:pPr>
            <a:r>
              <a:rPr lang="th-TH" sz="3600" b="1" dirty="0" smtClean="0"/>
              <a:t>3</a:t>
            </a:r>
            <a:r>
              <a:rPr lang="th-TH" sz="3600" b="1" dirty="0"/>
              <a:t>. </a:t>
            </a:r>
            <a:r>
              <a:rPr lang="en-US" sz="3200" b="1" dirty="0"/>
              <a:t>Prescriptive analytics-Advise on possible outcomes</a:t>
            </a:r>
          </a:p>
          <a:p>
            <a:pPr marL="0" indent="0">
              <a:buNone/>
            </a:pPr>
            <a:r>
              <a:rPr lang="en-US" sz="3200" b="1" dirty="0" smtClean="0"/>
              <a:t>	- use </a:t>
            </a:r>
            <a:r>
              <a:rPr lang="en-US" sz="3200" b="1" dirty="0"/>
              <a:t>optimization and simulation algorithms to advice on possible outcomes and answer: “What should we do</a:t>
            </a:r>
            <a:r>
              <a:rPr lang="en-US" sz="3200" b="1" dirty="0" smtClean="0"/>
              <a:t>?”</a:t>
            </a:r>
            <a:endParaRPr lang="th-TH" sz="3200" b="1" dirty="0" smtClean="0"/>
          </a:p>
          <a:p>
            <a:pPr marL="0" indent="0">
              <a:buNone/>
            </a:pPr>
            <a:r>
              <a:rPr lang="th-TH" sz="3200" b="1" dirty="0" smtClean="0"/>
              <a:t>	</a:t>
            </a:r>
            <a:r>
              <a:rPr lang="en-SG" sz="3200" b="1" dirty="0" smtClean="0"/>
              <a:t>-</a:t>
            </a:r>
            <a:r>
              <a:rPr lang="th-TH" sz="3200" b="1" dirty="0" smtClean="0"/>
              <a:t>เป็น</a:t>
            </a:r>
            <a:r>
              <a:rPr lang="th-TH" sz="3200" b="1" dirty="0"/>
              <a:t>การสังเคราะห์ข้อมูล</a:t>
            </a:r>
            <a:r>
              <a:rPr lang="th-TH" sz="3200" b="1" dirty="0" smtClean="0"/>
              <a:t>เพื่อ</a:t>
            </a:r>
          </a:p>
          <a:p>
            <a:pPr marL="0" indent="0">
              <a:buNone/>
            </a:pPr>
            <a:r>
              <a:rPr lang="th-TH" sz="3200" b="1" dirty="0" smtClean="0"/>
              <a:t>วิเคราะห์</a:t>
            </a:r>
            <a:r>
              <a:rPr lang="th-TH" sz="3200" b="1" dirty="0"/>
              <a:t>แนวโน้มและเสนอ</a:t>
            </a:r>
            <a:r>
              <a:rPr lang="th-TH" sz="3200" b="1" dirty="0" smtClean="0"/>
              <a:t>ทางเลือก</a:t>
            </a:r>
          </a:p>
          <a:p>
            <a:pPr marL="0" indent="0">
              <a:buNone/>
            </a:pPr>
            <a:r>
              <a:rPr lang="th-TH" sz="3200" b="1" dirty="0" smtClean="0"/>
              <a:t>ใน</a:t>
            </a:r>
            <a:r>
              <a:rPr lang="th-TH" sz="3200" b="1" dirty="0"/>
              <a:t>การตัดสินใจที่เหมาะสมกับ</a:t>
            </a:r>
            <a:r>
              <a:rPr lang="th-TH" sz="3200" b="1" dirty="0" smtClean="0"/>
              <a:t>การ</a:t>
            </a:r>
          </a:p>
          <a:p>
            <a:pPr marL="0" indent="0">
              <a:buNone/>
            </a:pPr>
            <a:r>
              <a:rPr lang="th-TH" sz="3200" b="1" dirty="0" smtClean="0"/>
              <a:t>คาดการณ์</a:t>
            </a:r>
            <a:r>
              <a:rPr lang="th-TH" sz="3200" b="1" dirty="0"/>
              <a:t>บนฐานของข้อมูล</a:t>
            </a:r>
          </a:p>
          <a:p>
            <a:pPr marL="0" indent="0">
              <a:buNone/>
            </a:pPr>
            <a:r>
              <a:rPr lang="th-TH" sz="3200" b="1" dirty="0"/>
              <a:t>	</a:t>
            </a:r>
          </a:p>
          <a:p>
            <a:endParaRPr lang="th-TH" sz="3200" b="1" dirty="0"/>
          </a:p>
        </p:txBody>
      </p:sp>
      <p:pic>
        <p:nvPicPr>
          <p:cNvPr id="4" name="Picture 3"/>
          <p:cNvPicPr>
            <a:picLocks noChangeAspect="1"/>
          </p:cNvPicPr>
          <p:nvPr/>
        </p:nvPicPr>
        <p:blipFill rotWithShape="1">
          <a:blip r:embed="rId2"/>
          <a:srcRect l="6267" r="4973"/>
          <a:stretch/>
        </p:blipFill>
        <p:spPr>
          <a:xfrm>
            <a:off x="5580912" y="2816353"/>
            <a:ext cx="6470880" cy="3749552"/>
          </a:xfrm>
          <a:prstGeom prst="rect">
            <a:avLst/>
          </a:prstGeom>
        </p:spPr>
      </p:pic>
    </p:spTree>
    <p:extLst>
      <p:ext uri="{BB962C8B-B14F-4D97-AF65-F5344CB8AC3E}">
        <p14:creationId xmlns:p14="http://schemas.microsoft.com/office/powerpoint/2010/main" val="396239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01978" y="1455821"/>
            <a:ext cx="8301789" cy="4993106"/>
          </a:xfrm>
          <a:prstGeom prst="rect">
            <a:avLst/>
          </a:prstGeom>
        </p:spPr>
      </p:pic>
      <p:sp>
        <p:nvSpPr>
          <p:cNvPr id="3" name="Content Placeholder 2"/>
          <p:cNvSpPr>
            <a:spLocks noGrp="1"/>
          </p:cNvSpPr>
          <p:nvPr>
            <p:ph idx="1"/>
          </p:nvPr>
        </p:nvSpPr>
        <p:spPr>
          <a:xfrm>
            <a:off x="192505" y="146425"/>
            <a:ext cx="5338011" cy="4351338"/>
          </a:xfrm>
        </p:spPr>
        <p:txBody>
          <a:bodyPr>
            <a:noAutofit/>
          </a:bodyPr>
          <a:lstStyle/>
          <a:p>
            <a:pPr marL="0" indent="0">
              <a:buNone/>
            </a:pPr>
            <a:r>
              <a:rPr lang="en-US" sz="3600" b="1" dirty="0" smtClean="0">
                <a:solidFill>
                  <a:srgbClr val="0033CC"/>
                </a:solidFill>
                <a:latin typeface="Arial" panose="020B0604020202020204" pitchFamily="34" charset="0"/>
                <a:cs typeface="Arial" panose="020B0604020202020204" pitchFamily="34" charset="0"/>
              </a:rPr>
              <a:t>Forms of Big data</a:t>
            </a:r>
          </a:p>
          <a:p>
            <a:r>
              <a:rPr lang="en-US" sz="3200" b="1" dirty="0" smtClean="0">
                <a:latin typeface="Arial" panose="020B0604020202020204" pitchFamily="34" charset="0"/>
                <a:cs typeface="Arial" panose="020B0604020202020204" pitchFamily="34" charset="0"/>
              </a:rPr>
              <a:t>EHR  </a:t>
            </a:r>
          </a:p>
          <a:p>
            <a:r>
              <a:rPr lang="en-US" sz="3200" b="1" dirty="0" smtClean="0">
                <a:latin typeface="Arial" panose="020B0604020202020204" pitchFamily="34" charset="0"/>
                <a:cs typeface="Arial" panose="020B0604020202020204" pitchFamily="34" charset="0"/>
              </a:rPr>
              <a:t>Genetics/genomics </a:t>
            </a:r>
          </a:p>
          <a:p>
            <a:pPr marL="0" indent="0">
              <a:buNone/>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Diagnostics </a:t>
            </a:r>
            <a:r>
              <a:rPr lang="en-US" sz="3200" b="1" dirty="0" smtClean="0">
                <a:latin typeface="Arial" panose="020B0604020202020204" pitchFamily="34" charset="0"/>
                <a:cs typeface="Arial" panose="020B0604020202020204" pitchFamily="34" charset="0"/>
              </a:rPr>
              <a:t>(imaging) </a:t>
            </a:r>
          </a:p>
          <a:p>
            <a:pPr marL="0" indent="0">
              <a:buNone/>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Mobile devices </a:t>
            </a:r>
            <a:endParaRPr lang="en-US" sz="3200" b="1" dirty="0" smtClean="0">
              <a:latin typeface="Arial" panose="020B0604020202020204" pitchFamily="34" charset="0"/>
              <a:cs typeface="Arial" panose="020B0604020202020204" pitchFamily="34" charset="0"/>
            </a:endParaRPr>
          </a:p>
          <a:p>
            <a:pPr marL="0" indent="0">
              <a:buNone/>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Wearables </a:t>
            </a:r>
            <a:endParaRPr lang="en-US" sz="3200" b="1" dirty="0" smtClean="0">
              <a:latin typeface="Arial" panose="020B0604020202020204" pitchFamily="34" charset="0"/>
              <a:cs typeface="Arial" panose="020B0604020202020204" pitchFamily="34" charset="0"/>
            </a:endParaRPr>
          </a:p>
          <a:p>
            <a:pPr marL="0" indent="0">
              <a:buNone/>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Satellite  • Video  </a:t>
            </a:r>
            <a:endParaRPr lang="en-US" sz="3200" b="1" dirty="0" smtClean="0">
              <a:latin typeface="Arial" panose="020B0604020202020204" pitchFamily="34" charset="0"/>
              <a:cs typeface="Arial" panose="020B0604020202020204" pitchFamily="34" charset="0"/>
            </a:endParaRPr>
          </a:p>
          <a:p>
            <a:pPr marL="0" indent="0">
              <a:buNone/>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Audio </a:t>
            </a:r>
            <a:endParaRPr lang="en-US" sz="3200" b="1" dirty="0" smtClean="0">
              <a:latin typeface="Arial" panose="020B0604020202020204" pitchFamily="34" charset="0"/>
              <a:cs typeface="Arial" panose="020B0604020202020204" pitchFamily="34" charset="0"/>
            </a:endParaRPr>
          </a:p>
          <a:p>
            <a:pPr marL="0" indent="0">
              <a:buNone/>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Social media </a:t>
            </a:r>
            <a:endParaRPr lang="en-US" sz="3200" b="1" dirty="0" smtClean="0">
              <a:latin typeface="Arial" panose="020B0604020202020204" pitchFamily="34" charset="0"/>
              <a:cs typeface="Arial" panose="020B0604020202020204" pitchFamily="34" charset="0"/>
            </a:endParaRPr>
          </a:p>
          <a:p>
            <a:pPr marL="0" indent="0">
              <a:buNone/>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Retail </a:t>
            </a:r>
            <a:endParaRPr lang="th-TH" sz="3200" b="1" dirty="0">
              <a:latin typeface="Arial" panose="020B0604020202020204" pitchFamily="34" charset="0"/>
            </a:endParaRPr>
          </a:p>
        </p:txBody>
      </p:sp>
    </p:spTree>
    <p:extLst>
      <p:ext uri="{BB962C8B-B14F-4D97-AF65-F5344CB8AC3E}">
        <p14:creationId xmlns:p14="http://schemas.microsoft.com/office/powerpoint/2010/main" val="232534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00418" y="122742"/>
            <a:ext cx="11191164" cy="1065090"/>
          </a:xfrm>
        </p:spPr>
        <p:txBody>
          <a:bodyPr>
            <a:noAutofit/>
          </a:bodyPr>
          <a:lstStyle/>
          <a:p>
            <a:pPr algn="ctr"/>
            <a:r>
              <a:rPr lang="en-GB" sz="3200" b="1" dirty="0" smtClean="0">
                <a:solidFill>
                  <a:srgbClr val="0033CC"/>
                </a:solidFill>
                <a:latin typeface="Arial" panose="020B0604020202020204" pitchFamily="34" charset="0"/>
                <a:cs typeface="Arial" panose="020B0604020202020204" pitchFamily="34" charset="0"/>
              </a:rPr>
              <a:t>Challenges Surrounding </a:t>
            </a:r>
            <a:r>
              <a:rPr lang="en-GB" sz="3200" b="1" dirty="0">
                <a:solidFill>
                  <a:srgbClr val="0033CC"/>
                </a:solidFill>
                <a:latin typeface="Arial" panose="020B0604020202020204" pitchFamily="34" charset="0"/>
                <a:cs typeface="Arial" panose="020B0604020202020204" pitchFamily="34" charset="0"/>
              </a:rPr>
              <a:t>U</a:t>
            </a:r>
            <a:r>
              <a:rPr lang="en-GB" sz="3200" b="1" dirty="0" smtClean="0">
                <a:solidFill>
                  <a:srgbClr val="0033CC"/>
                </a:solidFill>
                <a:latin typeface="Arial" panose="020B0604020202020204" pitchFamily="34" charset="0"/>
                <a:cs typeface="Arial" panose="020B0604020202020204" pitchFamily="34" charset="0"/>
              </a:rPr>
              <a:t>se of Big </a:t>
            </a:r>
            <a:r>
              <a:rPr lang="en-GB" sz="3200" b="1" dirty="0">
                <a:solidFill>
                  <a:srgbClr val="0033CC"/>
                </a:solidFill>
                <a:latin typeface="Arial" panose="020B0604020202020204" pitchFamily="34" charset="0"/>
                <a:cs typeface="Arial" panose="020B0604020202020204" pitchFamily="34" charset="0"/>
              </a:rPr>
              <a:t>D</a:t>
            </a:r>
            <a:r>
              <a:rPr lang="en-GB" sz="3200" b="1" dirty="0" smtClean="0">
                <a:solidFill>
                  <a:srgbClr val="0033CC"/>
                </a:solidFill>
                <a:latin typeface="Arial" panose="020B0604020202020204" pitchFamily="34" charset="0"/>
                <a:cs typeface="Arial" panose="020B0604020202020204" pitchFamily="34" charset="0"/>
              </a:rPr>
              <a:t>ata</a:t>
            </a:r>
            <a:r>
              <a:rPr lang="th-TH" sz="3200" b="1" dirty="0" smtClean="0">
                <a:solidFill>
                  <a:srgbClr val="0033CC"/>
                </a:solidFill>
                <a:latin typeface="Arial" panose="020B0604020202020204" pitchFamily="34" charset="0"/>
              </a:rPr>
              <a:t> </a:t>
            </a:r>
            <a:r>
              <a:rPr lang="en-GB" sz="3200" b="1" dirty="0" smtClean="0">
                <a:solidFill>
                  <a:srgbClr val="0033CC"/>
                </a:solidFill>
                <a:latin typeface="Arial" panose="020B0604020202020204" pitchFamily="34" charset="0"/>
                <a:cs typeface="Arial" panose="020B0604020202020204" pitchFamily="34" charset="0"/>
              </a:rPr>
              <a:t>in Health </a:t>
            </a:r>
            <a:r>
              <a:rPr lang="en-GB" sz="3200" b="1" dirty="0">
                <a:solidFill>
                  <a:srgbClr val="0033CC"/>
                </a:solidFill>
                <a:latin typeface="Arial" panose="020B0604020202020204" pitchFamily="34" charset="0"/>
                <a:cs typeface="Arial" panose="020B0604020202020204" pitchFamily="34" charset="0"/>
              </a:rPr>
              <a:t>C</a:t>
            </a:r>
            <a:r>
              <a:rPr lang="en-GB" sz="3200" b="1" dirty="0" smtClean="0">
                <a:solidFill>
                  <a:srgbClr val="0033CC"/>
                </a:solidFill>
                <a:latin typeface="Arial" panose="020B0604020202020204" pitchFamily="34" charset="0"/>
                <a:cs typeface="Arial" panose="020B0604020202020204" pitchFamily="34" charset="0"/>
              </a:rPr>
              <a:t>are</a:t>
            </a:r>
            <a:endParaRPr lang="th-TH" sz="3200" b="1" dirty="0">
              <a:solidFill>
                <a:srgbClr val="0033CC"/>
              </a:solidFill>
              <a:latin typeface="Arial" panose="020B0604020202020204" pitchFamily="34" charset="0"/>
            </a:endParaRPr>
          </a:p>
        </p:txBody>
      </p:sp>
      <p:sp>
        <p:nvSpPr>
          <p:cNvPr id="3" name="ตัวแทนเนื้อหา 2"/>
          <p:cNvSpPr>
            <a:spLocks noGrp="1"/>
          </p:cNvSpPr>
          <p:nvPr>
            <p:ph idx="1"/>
          </p:nvPr>
        </p:nvSpPr>
        <p:spPr>
          <a:xfrm>
            <a:off x="765048" y="1114865"/>
            <a:ext cx="10515600" cy="4559178"/>
          </a:xfrm>
        </p:spPr>
        <p:txBody>
          <a:bodyPr>
            <a:noAutofit/>
          </a:bodyPr>
          <a:lstStyle/>
          <a:p>
            <a:r>
              <a:rPr lang="en-GB" sz="3200" b="1" dirty="0" smtClean="0">
                <a:solidFill>
                  <a:srgbClr val="7030A0"/>
                </a:solidFill>
              </a:rPr>
              <a:t>Privacy, Confidentiality </a:t>
            </a:r>
            <a:r>
              <a:rPr lang="en-GB" sz="3200" b="1" dirty="0">
                <a:solidFill>
                  <a:srgbClr val="7030A0"/>
                </a:solidFill>
              </a:rPr>
              <a:t>and </a:t>
            </a:r>
            <a:r>
              <a:rPr lang="en-GB" sz="3200" b="1" dirty="0" smtClean="0">
                <a:solidFill>
                  <a:srgbClr val="7030A0"/>
                </a:solidFill>
              </a:rPr>
              <a:t>Security</a:t>
            </a:r>
          </a:p>
          <a:p>
            <a:pPr marL="0" indent="0">
              <a:buNone/>
            </a:pPr>
            <a:r>
              <a:rPr lang="en-GB" sz="3200" b="1" dirty="0"/>
              <a:t>The organization has instead </a:t>
            </a:r>
            <a:r>
              <a:rPr lang="en-GB" sz="3200" b="1" dirty="0" smtClean="0"/>
              <a:t>opted for </a:t>
            </a:r>
            <a:r>
              <a:rPr lang="en-GB" sz="3200" b="1" dirty="0"/>
              <a:t>complementary legislation to address unique </a:t>
            </a:r>
            <a:r>
              <a:rPr lang="en-GB" sz="3200" b="1" dirty="0" smtClean="0"/>
              <a:t>confidentiality challenges </a:t>
            </a:r>
            <a:r>
              <a:rPr lang="en-GB" sz="3200" b="1" dirty="0"/>
              <a:t>in </a:t>
            </a:r>
            <a:r>
              <a:rPr lang="en-GB" sz="3200" b="1" dirty="0" smtClean="0"/>
              <a:t>health </a:t>
            </a:r>
            <a:r>
              <a:rPr lang="en-GB" sz="3200" b="1" dirty="0"/>
              <a:t>and cross-border care </a:t>
            </a:r>
            <a:r>
              <a:rPr lang="en-GB" sz="3200" b="1" dirty="0" smtClean="0"/>
              <a:t>delivery.</a:t>
            </a:r>
          </a:p>
          <a:p>
            <a:r>
              <a:rPr lang="en-GB" sz="3200" b="1" dirty="0" smtClean="0">
                <a:solidFill>
                  <a:srgbClr val="7030A0"/>
                </a:solidFill>
              </a:rPr>
              <a:t>Management</a:t>
            </a:r>
          </a:p>
          <a:p>
            <a:pPr lvl="1"/>
            <a:r>
              <a:rPr lang="en-GB" sz="2800" b="1" dirty="0"/>
              <a:t>individual identification is deleted (anonymous data</a:t>
            </a:r>
            <a:r>
              <a:rPr lang="en-GB" sz="2800" b="1" dirty="0" smtClean="0"/>
              <a:t>)</a:t>
            </a:r>
          </a:p>
          <a:p>
            <a:pPr lvl="1"/>
            <a:r>
              <a:rPr lang="en-US" sz="2800" b="1" dirty="0"/>
              <a:t>individual identification is recorded initially during data collection and then removed  (anonymized data</a:t>
            </a:r>
            <a:r>
              <a:rPr lang="en-US" sz="2800" b="1" dirty="0" smtClean="0"/>
              <a:t>)</a:t>
            </a:r>
          </a:p>
          <a:p>
            <a:pPr lvl="1"/>
            <a:r>
              <a:rPr lang="en-GB" sz="2800" b="1" dirty="0"/>
              <a:t>encoding and encrypting data</a:t>
            </a:r>
            <a:endParaRPr lang="en-GB" sz="2800" b="1" dirty="0" smtClean="0"/>
          </a:p>
        </p:txBody>
      </p:sp>
      <p:sp>
        <p:nvSpPr>
          <p:cNvPr id="4" name="สี่เหลี่ยมผืนผ้า 3"/>
          <p:cNvSpPr/>
          <p:nvPr/>
        </p:nvSpPr>
        <p:spPr>
          <a:xfrm>
            <a:off x="5024276" y="6142946"/>
            <a:ext cx="7573108" cy="523220"/>
          </a:xfrm>
          <a:prstGeom prst="rect">
            <a:avLst/>
          </a:prstGeom>
        </p:spPr>
        <p:txBody>
          <a:bodyPr wrap="square">
            <a:spAutoFit/>
          </a:bodyPr>
          <a:lstStyle/>
          <a:p>
            <a:r>
              <a:rPr lang="th-TH" dirty="0" smtClean="0">
                <a:latin typeface="AdvP7B6C"/>
              </a:rPr>
              <a:t>(</a:t>
            </a:r>
            <a:r>
              <a:rPr lang="en-GB" dirty="0" smtClean="0">
                <a:latin typeface="Arial" panose="020B0604020202020204" pitchFamily="34" charset="0"/>
              </a:rPr>
              <a:t>Salas-Vega, </a:t>
            </a:r>
            <a:r>
              <a:rPr lang="en-GB" dirty="0" err="1" smtClean="0">
                <a:latin typeface="Arial" panose="020B0604020202020204" pitchFamily="34" charset="0"/>
              </a:rPr>
              <a:t>Haimann</a:t>
            </a:r>
            <a:r>
              <a:rPr lang="en-GB" dirty="0" smtClean="0">
                <a:latin typeface="Arial" panose="020B0604020202020204" pitchFamily="34" charset="0"/>
              </a:rPr>
              <a:t> &amp; </a:t>
            </a:r>
            <a:r>
              <a:rPr lang="en-GB" dirty="0" err="1" smtClean="0">
                <a:latin typeface="Arial" panose="020B0604020202020204" pitchFamily="34" charset="0"/>
              </a:rPr>
              <a:t>Mossialos</a:t>
            </a:r>
            <a:r>
              <a:rPr lang="en-GB" dirty="0" smtClean="0">
                <a:latin typeface="Arial" panose="020B0604020202020204" pitchFamily="34" charset="0"/>
              </a:rPr>
              <a:t>, 2015</a:t>
            </a:r>
            <a:r>
              <a:rPr lang="th-TH" dirty="0">
                <a:latin typeface="Arial" panose="020B0604020202020204" pitchFamily="34" charset="0"/>
              </a:rPr>
              <a:t>)</a:t>
            </a:r>
          </a:p>
        </p:txBody>
      </p:sp>
    </p:spTree>
    <p:extLst>
      <p:ext uri="{BB962C8B-B14F-4D97-AF65-F5344CB8AC3E}">
        <p14:creationId xmlns:p14="http://schemas.microsoft.com/office/powerpoint/2010/main" val="2463346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00418" y="86166"/>
            <a:ext cx="11191164" cy="1065090"/>
          </a:xfrm>
        </p:spPr>
        <p:txBody>
          <a:bodyPr>
            <a:normAutofit/>
          </a:bodyPr>
          <a:lstStyle/>
          <a:p>
            <a:pPr algn="ctr"/>
            <a:r>
              <a:rPr lang="en-GB" sz="3200" b="1" dirty="0">
                <a:solidFill>
                  <a:srgbClr val="0033CC"/>
                </a:solidFill>
                <a:latin typeface="Arial" panose="020B0604020202020204" pitchFamily="34" charset="0"/>
                <a:cs typeface="Arial" panose="020B0604020202020204" pitchFamily="34" charset="0"/>
              </a:rPr>
              <a:t>Challenges Surrounding Use of Big Data</a:t>
            </a:r>
            <a:r>
              <a:rPr lang="th-TH" sz="3200" b="1" dirty="0">
                <a:solidFill>
                  <a:srgbClr val="0033CC"/>
                </a:solidFill>
                <a:latin typeface="Arial" panose="020B0604020202020204" pitchFamily="34" charset="0"/>
              </a:rPr>
              <a:t> </a:t>
            </a:r>
            <a:r>
              <a:rPr lang="en-GB" sz="3200" b="1" dirty="0">
                <a:solidFill>
                  <a:srgbClr val="0033CC"/>
                </a:solidFill>
                <a:latin typeface="Arial" panose="020B0604020202020204" pitchFamily="34" charset="0"/>
                <a:cs typeface="Arial" panose="020B0604020202020204" pitchFamily="34" charset="0"/>
              </a:rPr>
              <a:t>in Health Care</a:t>
            </a:r>
            <a:endParaRPr lang="th-TH" sz="3200" b="1" dirty="0">
              <a:solidFill>
                <a:srgbClr val="0070C0"/>
              </a:solidFill>
              <a:latin typeface="Arial" panose="020B0604020202020204" pitchFamily="34" charset="0"/>
            </a:endParaRPr>
          </a:p>
        </p:txBody>
      </p:sp>
      <p:sp>
        <p:nvSpPr>
          <p:cNvPr id="3" name="ตัวแทนเนื้อหา 2"/>
          <p:cNvSpPr>
            <a:spLocks noGrp="1"/>
          </p:cNvSpPr>
          <p:nvPr>
            <p:ph idx="1"/>
          </p:nvPr>
        </p:nvSpPr>
        <p:spPr>
          <a:xfrm>
            <a:off x="938784" y="1082768"/>
            <a:ext cx="10515600" cy="4559178"/>
          </a:xfrm>
        </p:spPr>
        <p:txBody>
          <a:bodyPr>
            <a:noAutofit/>
          </a:bodyPr>
          <a:lstStyle/>
          <a:p>
            <a:r>
              <a:rPr lang="en-GB" sz="3200" b="1" dirty="0" smtClean="0">
                <a:solidFill>
                  <a:srgbClr val="7030A0"/>
                </a:solidFill>
              </a:rPr>
              <a:t>Access </a:t>
            </a:r>
            <a:r>
              <a:rPr lang="en-GB" sz="3200" b="1" dirty="0">
                <a:solidFill>
                  <a:srgbClr val="7030A0"/>
                </a:solidFill>
              </a:rPr>
              <a:t>to Information</a:t>
            </a:r>
          </a:p>
          <a:p>
            <a:pPr marL="265113" indent="0">
              <a:buNone/>
            </a:pPr>
            <a:r>
              <a:rPr lang="en-GB" sz="3200" b="1" dirty="0"/>
              <a:t>A competing challenge is access to information. </a:t>
            </a:r>
            <a:r>
              <a:rPr lang="en-GB" sz="3200" b="1" dirty="0" smtClean="0"/>
              <a:t>Individual perceptions </a:t>
            </a:r>
            <a:r>
              <a:rPr lang="en-GB" sz="3200" b="1" dirty="0"/>
              <a:t>of powerlessness in data control are currently </a:t>
            </a:r>
            <a:r>
              <a:rPr lang="en-GB" sz="3200" b="1" dirty="0" smtClean="0"/>
              <a:t>at odds with organizational </a:t>
            </a:r>
            <a:r>
              <a:rPr lang="en-GB" sz="3200" b="1" dirty="0"/>
              <a:t>beliefs of data ownership</a:t>
            </a:r>
            <a:r>
              <a:rPr lang="en-GB" sz="3200" b="1" dirty="0" smtClean="0"/>
              <a:t>.</a:t>
            </a:r>
          </a:p>
          <a:p>
            <a:pPr marL="0" indent="0">
              <a:buNone/>
            </a:pPr>
            <a:r>
              <a:rPr lang="en-GB" sz="3200" b="1" dirty="0">
                <a:solidFill>
                  <a:srgbClr val="7030A0"/>
                </a:solidFill>
              </a:rPr>
              <a:t>Management</a:t>
            </a:r>
          </a:p>
          <a:p>
            <a:r>
              <a:rPr lang="en-GB" sz="3200" b="1" dirty="0" smtClean="0"/>
              <a:t>Authorization</a:t>
            </a:r>
          </a:p>
          <a:p>
            <a:r>
              <a:rPr lang="en-GB" sz="3200" b="1" dirty="0" smtClean="0"/>
              <a:t>Gatekeeper</a:t>
            </a:r>
          </a:p>
        </p:txBody>
      </p:sp>
      <p:sp>
        <p:nvSpPr>
          <p:cNvPr id="4" name="สี่เหลี่ยมผืนผ้า 3"/>
          <p:cNvSpPr/>
          <p:nvPr/>
        </p:nvSpPr>
        <p:spPr>
          <a:xfrm>
            <a:off x="3780692" y="6176963"/>
            <a:ext cx="7573108" cy="523220"/>
          </a:xfrm>
          <a:prstGeom prst="rect">
            <a:avLst/>
          </a:prstGeom>
        </p:spPr>
        <p:txBody>
          <a:bodyPr wrap="square">
            <a:spAutoFit/>
          </a:bodyPr>
          <a:lstStyle/>
          <a:p>
            <a:r>
              <a:rPr lang="th-TH" dirty="0" smtClean="0">
                <a:latin typeface="AdvP7B6C"/>
              </a:rPr>
              <a:t>(</a:t>
            </a:r>
            <a:r>
              <a:rPr lang="en-GB" dirty="0" smtClean="0">
                <a:latin typeface="Arial" panose="020B0604020202020204" pitchFamily="34" charset="0"/>
              </a:rPr>
              <a:t>Salas-Vega, </a:t>
            </a:r>
            <a:r>
              <a:rPr lang="en-GB" dirty="0" err="1" smtClean="0">
                <a:latin typeface="Arial" panose="020B0604020202020204" pitchFamily="34" charset="0"/>
              </a:rPr>
              <a:t>Haimann</a:t>
            </a:r>
            <a:r>
              <a:rPr lang="en-GB" dirty="0" smtClean="0">
                <a:latin typeface="Arial" panose="020B0604020202020204" pitchFamily="34" charset="0"/>
              </a:rPr>
              <a:t> &amp; </a:t>
            </a:r>
            <a:r>
              <a:rPr lang="en-GB" dirty="0" err="1" smtClean="0">
                <a:latin typeface="Arial" panose="020B0604020202020204" pitchFamily="34" charset="0"/>
              </a:rPr>
              <a:t>Mossialos</a:t>
            </a:r>
            <a:r>
              <a:rPr lang="en-GB" dirty="0" smtClean="0">
                <a:latin typeface="Arial" panose="020B0604020202020204" pitchFamily="34" charset="0"/>
              </a:rPr>
              <a:t>, 2015</a:t>
            </a:r>
            <a:r>
              <a:rPr lang="th-TH" dirty="0">
                <a:latin typeface="Arial" panose="020B0604020202020204" pitchFamily="34" charset="0"/>
              </a:rPr>
              <a:t>)</a:t>
            </a:r>
          </a:p>
        </p:txBody>
      </p:sp>
    </p:spTree>
    <p:extLst>
      <p:ext uri="{BB962C8B-B14F-4D97-AF65-F5344CB8AC3E}">
        <p14:creationId xmlns:p14="http://schemas.microsoft.com/office/powerpoint/2010/main" val="3184027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45477" y="365126"/>
            <a:ext cx="11535508" cy="1018198"/>
          </a:xfrm>
        </p:spPr>
        <p:txBody>
          <a:bodyPr>
            <a:normAutofit fontScale="90000"/>
          </a:bodyPr>
          <a:lstStyle/>
          <a:p>
            <a:pPr algn="ctr"/>
            <a:r>
              <a:rPr lang="en-GB" sz="3600" b="1" dirty="0">
                <a:solidFill>
                  <a:srgbClr val="0033CC"/>
                </a:solidFill>
                <a:latin typeface="Arial" panose="020B0604020202020204" pitchFamily="34" charset="0"/>
                <a:cs typeface="Arial" panose="020B0604020202020204" pitchFamily="34" charset="0"/>
              </a:rPr>
              <a:t>Challenges Surrounding Use of Big Data</a:t>
            </a:r>
            <a:r>
              <a:rPr lang="th-TH" sz="3600" b="1" dirty="0">
                <a:solidFill>
                  <a:srgbClr val="0033CC"/>
                </a:solidFill>
                <a:latin typeface="Arial" panose="020B0604020202020204" pitchFamily="34" charset="0"/>
              </a:rPr>
              <a:t> </a:t>
            </a:r>
            <a:r>
              <a:rPr lang="en-GB" sz="3600" b="1" dirty="0">
                <a:solidFill>
                  <a:srgbClr val="0033CC"/>
                </a:solidFill>
                <a:latin typeface="Arial" panose="020B0604020202020204" pitchFamily="34" charset="0"/>
                <a:cs typeface="Arial" panose="020B0604020202020204" pitchFamily="34" charset="0"/>
              </a:rPr>
              <a:t>in Health Care</a:t>
            </a:r>
            <a:endParaRPr lang="th-TH" sz="2800" dirty="0">
              <a:solidFill>
                <a:srgbClr val="0070C0"/>
              </a:solidFill>
              <a:latin typeface="Arial" panose="020B0604020202020204" pitchFamily="34" charset="0"/>
            </a:endParaRPr>
          </a:p>
        </p:txBody>
      </p:sp>
      <p:sp>
        <p:nvSpPr>
          <p:cNvPr id="3" name="ตัวแทนเนื้อหา 2"/>
          <p:cNvSpPr>
            <a:spLocks noGrp="1"/>
          </p:cNvSpPr>
          <p:nvPr>
            <p:ph idx="1"/>
          </p:nvPr>
        </p:nvSpPr>
        <p:spPr>
          <a:xfrm>
            <a:off x="644535" y="1383324"/>
            <a:ext cx="10515600" cy="4351338"/>
          </a:xfrm>
        </p:spPr>
        <p:txBody>
          <a:bodyPr>
            <a:normAutofit/>
          </a:bodyPr>
          <a:lstStyle/>
          <a:p>
            <a:r>
              <a:rPr lang="en-GB" sz="3200" b="1" dirty="0" smtClean="0">
                <a:solidFill>
                  <a:srgbClr val="7030A0"/>
                </a:solidFill>
              </a:rPr>
              <a:t>Data Reliability- </a:t>
            </a:r>
            <a:r>
              <a:rPr lang="en-GB" sz="3200" b="1" dirty="0" smtClean="0"/>
              <a:t>is another often-cited challenge to implementation and use of big data systems in health.</a:t>
            </a:r>
          </a:p>
          <a:p>
            <a:r>
              <a:rPr lang="en-GB" sz="3200" b="1" dirty="0" smtClean="0">
                <a:solidFill>
                  <a:srgbClr val="7030A0"/>
                </a:solidFill>
              </a:rPr>
              <a:t>Interoperability-</a:t>
            </a:r>
            <a:r>
              <a:rPr lang="en-GB" sz="3200" b="1" dirty="0" smtClean="0"/>
              <a:t> is crucial for recording health information, developing common interfaces, agreeing on common data sets, and defining quality standards.</a:t>
            </a:r>
          </a:p>
          <a:p>
            <a:pPr marL="228600" lvl="1">
              <a:spcBef>
                <a:spcPts val="1000"/>
              </a:spcBef>
            </a:pPr>
            <a:r>
              <a:rPr lang="en-US" sz="3200" b="1" dirty="0">
                <a:solidFill>
                  <a:srgbClr val="7030A0"/>
                </a:solidFill>
              </a:rPr>
              <a:t>Data Q</a:t>
            </a:r>
            <a:r>
              <a:rPr lang="en-US" sz="3200" b="1" dirty="0" smtClean="0">
                <a:solidFill>
                  <a:srgbClr val="7030A0"/>
                </a:solidFill>
              </a:rPr>
              <a:t>uality </a:t>
            </a:r>
            <a:r>
              <a:rPr lang="en-US" sz="3200" b="1" dirty="0" smtClean="0"/>
              <a:t>may </a:t>
            </a:r>
            <a:r>
              <a:rPr lang="en-US" sz="3200" b="1" dirty="0"/>
              <a:t>be incomplete, poorly described, improperly collected or outdated </a:t>
            </a:r>
          </a:p>
          <a:p>
            <a:endParaRPr lang="th-TH" sz="3200" b="1" dirty="0"/>
          </a:p>
        </p:txBody>
      </p:sp>
      <p:sp>
        <p:nvSpPr>
          <p:cNvPr id="4" name="สี่เหลี่ยมผืนผ้า 3"/>
          <p:cNvSpPr/>
          <p:nvPr/>
        </p:nvSpPr>
        <p:spPr>
          <a:xfrm>
            <a:off x="2555631" y="5670365"/>
            <a:ext cx="7573108" cy="523220"/>
          </a:xfrm>
          <a:prstGeom prst="rect">
            <a:avLst/>
          </a:prstGeom>
        </p:spPr>
        <p:txBody>
          <a:bodyPr wrap="square">
            <a:spAutoFit/>
          </a:bodyPr>
          <a:lstStyle/>
          <a:p>
            <a:r>
              <a:rPr lang="th-TH" dirty="0" smtClean="0">
                <a:latin typeface="AdvP7B6C"/>
              </a:rPr>
              <a:t>(</a:t>
            </a:r>
            <a:r>
              <a:rPr lang="en-GB" dirty="0" smtClean="0">
                <a:latin typeface="Arial" panose="020B0604020202020204" pitchFamily="34" charset="0"/>
              </a:rPr>
              <a:t>Salas-Vega, </a:t>
            </a:r>
            <a:r>
              <a:rPr lang="en-GB" dirty="0" err="1" smtClean="0">
                <a:latin typeface="Arial" panose="020B0604020202020204" pitchFamily="34" charset="0"/>
              </a:rPr>
              <a:t>Haimann</a:t>
            </a:r>
            <a:r>
              <a:rPr lang="en-GB" dirty="0" smtClean="0">
                <a:latin typeface="Arial" panose="020B0604020202020204" pitchFamily="34" charset="0"/>
              </a:rPr>
              <a:t> &amp; </a:t>
            </a:r>
            <a:r>
              <a:rPr lang="en-GB" dirty="0" err="1" smtClean="0">
                <a:latin typeface="Arial" panose="020B0604020202020204" pitchFamily="34" charset="0"/>
              </a:rPr>
              <a:t>Mossialos</a:t>
            </a:r>
            <a:r>
              <a:rPr lang="en-GB" dirty="0" smtClean="0">
                <a:latin typeface="Arial" panose="020B0604020202020204" pitchFamily="34" charset="0"/>
              </a:rPr>
              <a:t>, 2015</a:t>
            </a:r>
            <a:r>
              <a:rPr lang="th-TH" dirty="0">
                <a:latin typeface="Arial" panose="020B0604020202020204" pitchFamily="34" charset="0"/>
              </a:rPr>
              <a:t>)</a:t>
            </a:r>
          </a:p>
        </p:txBody>
      </p:sp>
    </p:spTree>
    <p:extLst>
      <p:ext uri="{BB962C8B-B14F-4D97-AF65-F5344CB8AC3E}">
        <p14:creationId xmlns:p14="http://schemas.microsoft.com/office/powerpoint/2010/main" val="448171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pPr algn="ctr"/>
            <a:r>
              <a:rPr lang="en-GB" sz="4000" b="1" dirty="0">
                <a:solidFill>
                  <a:srgbClr val="0033CC"/>
                </a:solidFill>
                <a:latin typeface="Arial" panose="020B0604020202020204" pitchFamily="34" charset="0"/>
                <a:cs typeface="Arial" panose="020B0604020202020204" pitchFamily="34" charset="0"/>
              </a:rPr>
              <a:t>Recommendations for </a:t>
            </a:r>
            <a:r>
              <a:rPr lang="en-GB" sz="4000" b="1" dirty="0" smtClean="0">
                <a:solidFill>
                  <a:srgbClr val="0033CC"/>
                </a:solidFill>
                <a:latin typeface="Arial" panose="020B0604020202020204" pitchFamily="34" charset="0"/>
                <a:cs typeface="Arial" panose="020B0604020202020204" pitchFamily="34" charset="0"/>
              </a:rPr>
              <a:t>Action </a:t>
            </a:r>
            <a:r>
              <a:rPr lang="en-GB" sz="4000" b="1" dirty="0">
                <a:solidFill>
                  <a:srgbClr val="0033CC"/>
                </a:solidFill>
                <a:latin typeface="Arial" panose="020B0604020202020204" pitchFamily="34" charset="0"/>
                <a:cs typeface="Arial" panose="020B0604020202020204" pitchFamily="34" charset="0"/>
              </a:rPr>
              <a:t>P</a:t>
            </a:r>
            <a:r>
              <a:rPr lang="en-GB" sz="4000" b="1" dirty="0" smtClean="0">
                <a:solidFill>
                  <a:srgbClr val="0033CC"/>
                </a:solidFill>
                <a:latin typeface="Arial" panose="020B0604020202020204" pitchFamily="34" charset="0"/>
                <a:cs typeface="Arial" panose="020B0604020202020204" pitchFamily="34" charset="0"/>
              </a:rPr>
              <a:t>lan to Make </a:t>
            </a:r>
            <a:r>
              <a:rPr lang="en-GB" sz="4000" b="1" dirty="0">
                <a:solidFill>
                  <a:srgbClr val="0033CC"/>
                </a:solidFill>
                <a:latin typeface="Arial" panose="020B0604020202020204" pitchFamily="34" charset="0"/>
                <a:cs typeface="Arial" panose="020B0604020202020204" pitchFamily="34" charset="0"/>
              </a:rPr>
              <a:t>B</a:t>
            </a:r>
            <a:r>
              <a:rPr lang="en-GB" sz="4000" b="1" dirty="0" smtClean="0">
                <a:solidFill>
                  <a:srgbClr val="0033CC"/>
                </a:solidFill>
                <a:latin typeface="Arial" panose="020B0604020202020204" pitchFamily="34" charset="0"/>
                <a:cs typeface="Arial" panose="020B0604020202020204" pitchFamily="34" charset="0"/>
              </a:rPr>
              <a:t>ig </a:t>
            </a:r>
            <a:r>
              <a:rPr lang="en-GB" sz="4000" b="1" dirty="0">
                <a:solidFill>
                  <a:srgbClr val="0033CC"/>
                </a:solidFill>
                <a:latin typeface="Arial" panose="020B0604020202020204" pitchFamily="34" charset="0"/>
                <a:cs typeface="Arial" panose="020B0604020202020204" pitchFamily="34" charset="0"/>
              </a:rPr>
              <a:t>D</a:t>
            </a:r>
            <a:r>
              <a:rPr lang="en-GB" sz="4000" b="1" dirty="0" smtClean="0">
                <a:solidFill>
                  <a:srgbClr val="0033CC"/>
                </a:solidFill>
                <a:latin typeface="Arial" panose="020B0604020202020204" pitchFamily="34" charset="0"/>
                <a:cs typeface="Arial" panose="020B0604020202020204" pitchFamily="34" charset="0"/>
              </a:rPr>
              <a:t>ata in Health </a:t>
            </a:r>
            <a:r>
              <a:rPr lang="en-GB" sz="4000" b="1" dirty="0">
                <a:solidFill>
                  <a:srgbClr val="0033CC"/>
                </a:solidFill>
                <a:latin typeface="Arial" panose="020B0604020202020204" pitchFamily="34" charset="0"/>
                <a:cs typeface="Arial" panose="020B0604020202020204" pitchFamily="34" charset="0"/>
              </a:rPr>
              <a:t>C</a:t>
            </a:r>
            <a:r>
              <a:rPr lang="en-GB" sz="4000" b="1" dirty="0" smtClean="0">
                <a:solidFill>
                  <a:srgbClr val="0033CC"/>
                </a:solidFill>
                <a:latin typeface="Arial" panose="020B0604020202020204" pitchFamily="34" charset="0"/>
                <a:cs typeface="Arial" panose="020B0604020202020204" pitchFamily="34" charset="0"/>
              </a:rPr>
              <a:t>are </a:t>
            </a:r>
            <a:r>
              <a:rPr lang="en-GB" sz="4000" b="1" dirty="0">
                <a:solidFill>
                  <a:srgbClr val="0033CC"/>
                </a:solidFill>
                <a:latin typeface="Arial" panose="020B0604020202020204" pitchFamily="34" charset="0"/>
                <a:cs typeface="Arial" panose="020B0604020202020204" pitchFamily="34" charset="0"/>
              </a:rPr>
              <a:t>R</a:t>
            </a:r>
            <a:r>
              <a:rPr lang="en-GB" sz="4000" b="1" dirty="0" smtClean="0">
                <a:solidFill>
                  <a:srgbClr val="0033CC"/>
                </a:solidFill>
                <a:latin typeface="Arial" panose="020B0604020202020204" pitchFamily="34" charset="0"/>
                <a:cs typeface="Arial" panose="020B0604020202020204" pitchFamily="34" charset="0"/>
              </a:rPr>
              <a:t>esearch </a:t>
            </a:r>
            <a:endParaRPr lang="th-TH" sz="4000" b="1" dirty="0">
              <a:solidFill>
                <a:srgbClr val="0033CC"/>
              </a:solidFill>
              <a:latin typeface="Arial" panose="020B0604020202020204" pitchFamily="34" charset="0"/>
            </a:endParaRPr>
          </a:p>
        </p:txBody>
      </p:sp>
      <p:sp>
        <p:nvSpPr>
          <p:cNvPr id="3" name="ตัวแทนเนื้อหา 2"/>
          <p:cNvSpPr>
            <a:spLocks noGrp="1"/>
          </p:cNvSpPr>
          <p:nvPr>
            <p:ph idx="1"/>
          </p:nvPr>
        </p:nvSpPr>
        <p:spPr/>
        <p:txBody>
          <a:bodyPr>
            <a:normAutofit lnSpcReduction="10000"/>
          </a:bodyPr>
          <a:lstStyle/>
          <a:p>
            <a:r>
              <a:rPr lang="en-GB" dirty="0" smtClean="0">
                <a:latin typeface="Arial" panose="020B0604020202020204" pitchFamily="34" charset="0"/>
                <a:cs typeface="Arial" panose="020B0604020202020204" pitchFamily="34" charset="0"/>
              </a:rPr>
              <a:t>Launch </a:t>
            </a:r>
            <a:r>
              <a:rPr lang="en-GB" b="1" dirty="0">
                <a:solidFill>
                  <a:srgbClr val="7030A0"/>
                </a:solidFill>
                <a:latin typeface="Arial" panose="020B0604020202020204" pitchFamily="34" charset="0"/>
                <a:cs typeface="Arial" panose="020B0604020202020204" pitchFamily="34" charset="0"/>
              </a:rPr>
              <a:t>pilot projects </a:t>
            </a:r>
            <a:r>
              <a:rPr lang="en-GB" dirty="0">
                <a:latin typeface="Arial" panose="020B0604020202020204" pitchFamily="34" charset="0"/>
                <a:cs typeface="Arial" panose="020B0604020202020204" pitchFamily="34" charset="0"/>
              </a:rPr>
              <a:t>on the </a:t>
            </a:r>
            <a:r>
              <a:rPr lang="en-GB" b="1" dirty="0">
                <a:solidFill>
                  <a:srgbClr val="7030A0"/>
                </a:solidFill>
                <a:latin typeface="Arial" panose="020B0604020202020204" pitchFamily="34" charset="0"/>
                <a:cs typeface="Arial" panose="020B0604020202020204" pitchFamily="34" charset="0"/>
              </a:rPr>
              <a:t>application of big data </a:t>
            </a:r>
            <a:r>
              <a:rPr lang="en-GB" b="1" dirty="0" smtClean="0">
                <a:solidFill>
                  <a:srgbClr val="7030A0"/>
                </a:solidFill>
                <a:latin typeface="Arial" panose="020B0604020202020204" pitchFamily="34" charset="0"/>
                <a:cs typeface="Arial" panose="020B0604020202020204" pitchFamily="34" charset="0"/>
              </a:rPr>
              <a:t>to inform health</a:t>
            </a:r>
          </a:p>
          <a:p>
            <a:r>
              <a:rPr lang="en-GB" dirty="0">
                <a:latin typeface="Arial" panose="020B0604020202020204" pitchFamily="34" charset="0"/>
                <a:cs typeface="Arial" panose="020B0604020202020204" pitchFamily="34" charset="0"/>
              </a:rPr>
              <a:t>Leverage the potential of open and citizen science for </a:t>
            </a:r>
            <a:r>
              <a:rPr lang="en-GB" dirty="0" smtClean="0">
                <a:latin typeface="Arial" panose="020B0604020202020204" pitchFamily="34" charset="0"/>
                <a:cs typeface="Arial" panose="020B0604020202020204" pitchFamily="34" charset="0"/>
              </a:rPr>
              <a:t>the exploitation </a:t>
            </a:r>
            <a:r>
              <a:rPr lang="en-GB" dirty="0">
                <a:latin typeface="Arial" panose="020B0604020202020204" pitchFamily="34" charset="0"/>
                <a:cs typeface="Arial" panose="020B0604020202020204" pitchFamily="34" charset="0"/>
              </a:rPr>
              <a:t>of big data in </a:t>
            </a:r>
            <a:r>
              <a:rPr lang="en-GB" dirty="0" smtClean="0">
                <a:latin typeface="Arial" panose="020B0604020202020204" pitchFamily="34" charset="0"/>
                <a:cs typeface="Arial" panose="020B0604020202020204" pitchFamily="34" charset="0"/>
              </a:rPr>
              <a:t>health</a:t>
            </a:r>
          </a:p>
          <a:p>
            <a:r>
              <a:rPr lang="en-GB" dirty="0" smtClean="0">
                <a:latin typeface="Arial" panose="020B0604020202020204" pitchFamily="34" charset="0"/>
                <a:cs typeface="Arial" panose="020B0604020202020204" pitchFamily="34" charset="0"/>
              </a:rPr>
              <a:t>Catalyse </a:t>
            </a:r>
            <a:r>
              <a:rPr lang="en-GB" dirty="0">
                <a:latin typeface="Arial" panose="020B0604020202020204" pitchFamily="34" charset="0"/>
                <a:cs typeface="Arial" panose="020B0604020202020204" pitchFamily="34" charset="0"/>
              </a:rPr>
              <a:t>the involvement of all relevant stakeholders </a:t>
            </a:r>
            <a:r>
              <a:rPr lang="en-GB" dirty="0" smtClean="0">
                <a:latin typeface="Arial" panose="020B0604020202020204" pitchFamily="34" charset="0"/>
                <a:cs typeface="Arial" panose="020B0604020202020204" pitchFamily="34" charset="0"/>
              </a:rPr>
              <a:t>in projects</a:t>
            </a:r>
          </a:p>
          <a:p>
            <a:r>
              <a:rPr lang="en-GB" dirty="0">
                <a:latin typeface="Arial" panose="020B0604020202020204" pitchFamily="34" charset="0"/>
                <a:cs typeface="Arial" panose="020B0604020202020204" pitchFamily="34" charset="0"/>
              </a:rPr>
              <a:t>Support a rapid transition to new computational</a:t>
            </a:r>
            <a:r>
              <a:rPr lang="en-GB" dirty="0" smtClean="0">
                <a:latin typeface="Arial" panose="020B0604020202020204" pitchFamily="34" charset="0"/>
                <a:cs typeface="Arial" panose="020B0604020202020204" pitchFamily="34" charset="0"/>
              </a:rPr>
              <a:t>, statistical</a:t>
            </a:r>
            <a:r>
              <a:rPr lang="en-GB" dirty="0">
                <a:latin typeface="Arial" panose="020B0604020202020204" pitchFamily="34" charset="0"/>
                <a:cs typeface="Arial" panose="020B0604020202020204" pitchFamily="34" charset="0"/>
              </a:rPr>
              <a:t>, and other mathematical methods of </a:t>
            </a:r>
            <a:r>
              <a:rPr lang="en-GB" dirty="0" smtClean="0">
                <a:latin typeface="Arial" panose="020B0604020202020204" pitchFamily="34" charset="0"/>
                <a:cs typeface="Arial" panose="020B0604020202020204" pitchFamily="34" charset="0"/>
              </a:rPr>
              <a:t>analysis</a:t>
            </a:r>
          </a:p>
          <a:p>
            <a:r>
              <a:rPr lang="en-GB" dirty="0">
                <a:latin typeface="Arial" panose="020B0604020202020204" pitchFamily="34" charset="0"/>
                <a:cs typeface="Arial" panose="020B0604020202020204" pitchFamily="34" charset="0"/>
              </a:rPr>
              <a:t>Accelerate the harmonization of regulatory frameworks </a:t>
            </a:r>
            <a:r>
              <a:rPr lang="en-GB" dirty="0" smtClean="0">
                <a:latin typeface="Arial" panose="020B0604020202020204" pitchFamily="34" charset="0"/>
                <a:cs typeface="Arial" panose="020B0604020202020204" pitchFamily="34" charset="0"/>
              </a:rPr>
              <a:t>for </a:t>
            </a:r>
            <a:r>
              <a:rPr lang="en-GB" b="1" dirty="0">
                <a:solidFill>
                  <a:srgbClr val="7030A0"/>
                </a:solidFill>
                <a:latin typeface="Arial" panose="020B0604020202020204" pitchFamily="34" charset="0"/>
                <a:cs typeface="Arial" panose="020B0604020202020204" pitchFamily="34" charset="0"/>
              </a:rPr>
              <a:t>health-related research and data </a:t>
            </a:r>
            <a:r>
              <a:rPr lang="en-GB" b="1" dirty="0" smtClean="0">
                <a:solidFill>
                  <a:srgbClr val="7030A0"/>
                </a:solidFill>
                <a:latin typeface="Arial" panose="020B0604020202020204" pitchFamily="34" charset="0"/>
                <a:cs typeface="Arial" panose="020B0604020202020204" pitchFamily="34" charset="0"/>
              </a:rPr>
              <a:t>sharing</a:t>
            </a:r>
          </a:p>
          <a:p>
            <a:r>
              <a:rPr lang="en-GB" dirty="0">
                <a:latin typeface="Arial" panose="020B0604020202020204" pitchFamily="34" charset="0"/>
                <a:cs typeface="Arial" panose="020B0604020202020204" pitchFamily="34" charset="0"/>
              </a:rPr>
              <a:t>Conclusions and </a:t>
            </a:r>
            <a:r>
              <a:rPr lang="en-GB" b="1" dirty="0">
                <a:solidFill>
                  <a:srgbClr val="7030A0"/>
                </a:solidFill>
                <a:latin typeface="Arial" panose="020B0604020202020204" pitchFamily="34" charset="0"/>
                <a:cs typeface="Arial" panose="020B0604020202020204" pitchFamily="34" charset="0"/>
              </a:rPr>
              <a:t>future perspectives</a:t>
            </a:r>
            <a:endParaRPr lang="en-GB" b="1" dirty="0" smtClean="0">
              <a:solidFill>
                <a:srgbClr val="7030A0"/>
              </a:solidFill>
              <a:latin typeface="Arial" panose="020B0604020202020204" pitchFamily="34" charset="0"/>
              <a:cs typeface="Arial" panose="020B0604020202020204" pitchFamily="34" charset="0"/>
            </a:endParaRPr>
          </a:p>
          <a:p>
            <a:endParaRPr lang="th-TH" dirty="0">
              <a:latin typeface="Arial" panose="020B0604020202020204" pitchFamily="34" charset="0"/>
            </a:endParaRPr>
          </a:p>
        </p:txBody>
      </p:sp>
      <p:sp>
        <p:nvSpPr>
          <p:cNvPr id="4" name="สี่เหลี่ยมผืนผ้า 3"/>
          <p:cNvSpPr/>
          <p:nvPr/>
        </p:nvSpPr>
        <p:spPr>
          <a:xfrm>
            <a:off x="8405813" y="6186590"/>
            <a:ext cx="2947987" cy="523220"/>
          </a:xfrm>
          <a:prstGeom prst="rect">
            <a:avLst/>
          </a:prstGeom>
        </p:spPr>
        <p:txBody>
          <a:bodyPr wrap="none">
            <a:spAutoFit/>
          </a:bodyPr>
          <a:lstStyle/>
          <a:p>
            <a:r>
              <a:rPr lang="en-GB" dirty="0" smtClean="0"/>
              <a:t>Auffray et al., 2016</a:t>
            </a:r>
            <a:endParaRPr lang="th-TH" dirty="0"/>
          </a:p>
        </p:txBody>
      </p:sp>
    </p:spTree>
    <p:extLst>
      <p:ext uri="{BB962C8B-B14F-4D97-AF65-F5344CB8AC3E}">
        <p14:creationId xmlns:p14="http://schemas.microsoft.com/office/powerpoint/2010/main" val="1196282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208" y="72517"/>
            <a:ext cx="10515600" cy="1325563"/>
          </a:xfrm>
        </p:spPr>
        <p:txBody>
          <a:bodyPr>
            <a:normAutofit/>
          </a:bodyPr>
          <a:lstStyle/>
          <a:p>
            <a:pPr algn="ctr"/>
            <a:r>
              <a:rPr lang="en-US" sz="4800" b="1" dirty="0" smtClean="0">
                <a:solidFill>
                  <a:srgbClr val="0033CC"/>
                </a:solidFill>
                <a:latin typeface="Arial" panose="020B0604020202020204" pitchFamily="34" charset="0"/>
                <a:cs typeface="Arial" panose="020B0604020202020204" pitchFamily="34" charset="0"/>
              </a:rPr>
              <a:t>Analyzing Big Data  </a:t>
            </a:r>
            <a:endParaRPr lang="th-TH" sz="4800"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801624" y="1276984"/>
            <a:ext cx="10994136" cy="5462144"/>
          </a:xfrm>
        </p:spPr>
        <p:txBody>
          <a:bodyPr>
            <a:normAutofit fontScale="92500" lnSpcReduction="10000"/>
          </a:bodyPr>
          <a:lstStyle/>
          <a:p>
            <a:r>
              <a:rPr lang="en-US" b="1" dirty="0" smtClean="0"/>
              <a:t>With </a:t>
            </a:r>
            <a:r>
              <a:rPr lang="en-US" b="1" dirty="0"/>
              <a:t>big data, we are liable to initially be confounded by the standard of evidence that should be expected. </a:t>
            </a:r>
            <a:endParaRPr lang="en-US" b="1" dirty="0" smtClean="0"/>
          </a:p>
          <a:p>
            <a:r>
              <a:rPr lang="en-US" b="1" dirty="0"/>
              <a:t>The typical statistical approach of relying on p values to establish the significance of a finding is unlikely to be effective because the immense volume of data means that almost everything is significant. </a:t>
            </a:r>
            <a:endParaRPr lang="en-US" b="1" dirty="0" smtClean="0"/>
          </a:p>
          <a:p>
            <a:r>
              <a:rPr lang="en-US" b="1" dirty="0" smtClean="0"/>
              <a:t>Using </a:t>
            </a:r>
            <a:r>
              <a:rPr lang="en-US" b="1" dirty="0"/>
              <a:t>our typical statistical tools to analyze big data, it is very easy to get false correlations. </a:t>
            </a:r>
            <a:endParaRPr lang="en-US" b="1" dirty="0" smtClean="0"/>
          </a:p>
          <a:p>
            <a:r>
              <a:rPr lang="en-US" b="1" dirty="0" smtClean="0"/>
              <a:t>Basic </a:t>
            </a:r>
            <a:r>
              <a:rPr lang="en-US" b="1" dirty="0"/>
              <a:t>Bayesian statistics </a:t>
            </a:r>
            <a:r>
              <a:rPr lang="en-US" b="1" dirty="0" smtClean="0"/>
              <a:t>(Bayesian </a:t>
            </a:r>
            <a:r>
              <a:rPr lang="en-US" b="1" dirty="0"/>
              <a:t>interpretation of probability where probability expresses a degree of belief in an </a:t>
            </a:r>
            <a:r>
              <a:rPr lang="en-US" b="1" dirty="0" smtClean="0"/>
              <a:t>event) and </a:t>
            </a:r>
            <a:r>
              <a:rPr lang="en-US" b="1" dirty="0"/>
              <a:t>stepwise regression methods may well be appropriate approaches</a:t>
            </a:r>
            <a:r>
              <a:rPr lang="en-US" b="1" dirty="0" smtClean="0"/>
              <a:t>.</a:t>
            </a:r>
          </a:p>
          <a:p>
            <a:r>
              <a:rPr lang="en-US" b="1" dirty="0"/>
              <a:t>These techniques draw from several disciplines, including statistics, computer science, applied mathematics, and </a:t>
            </a:r>
            <a:r>
              <a:rPr lang="en-US" b="1" dirty="0" smtClean="0"/>
              <a:t>economics</a:t>
            </a:r>
          </a:p>
          <a:p>
            <a:r>
              <a:rPr lang="en-US" b="1" dirty="0" smtClean="0"/>
              <a:t>Shift away from focusing on p values to focusing, rather, on effect sizes and variance explained</a:t>
            </a:r>
            <a:endParaRPr lang="en-US" b="1" dirty="0"/>
          </a:p>
        </p:txBody>
      </p:sp>
    </p:spTree>
    <p:extLst>
      <p:ext uri="{BB962C8B-B14F-4D97-AF65-F5344CB8AC3E}">
        <p14:creationId xmlns:p14="http://schemas.microsoft.com/office/powerpoint/2010/main" val="1164890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solidFill>
                  <a:srgbClr val="0033CC"/>
                </a:solidFill>
                <a:latin typeface="Arial" panose="020B0604020202020204" pitchFamily="34" charset="0"/>
                <a:cs typeface="Arial" panose="020B0604020202020204" pitchFamily="34" charset="0"/>
              </a:rPr>
              <a:t>Pitfall </a:t>
            </a:r>
            <a:r>
              <a:rPr lang="en-US" b="1" dirty="0">
                <a:solidFill>
                  <a:srgbClr val="0033CC"/>
                </a:solidFill>
                <a:latin typeface="Arial" panose="020B0604020202020204" pitchFamily="34" charset="0"/>
                <a:cs typeface="Arial" panose="020B0604020202020204" pitchFamily="34" charset="0"/>
              </a:rPr>
              <a:t>of </a:t>
            </a:r>
            <a:r>
              <a:rPr lang="en-US" b="1" dirty="0" smtClean="0">
                <a:solidFill>
                  <a:srgbClr val="0033CC"/>
                </a:solidFill>
                <a:latin typeface="Arial" panose="020B0604020202020204" pitchFamily="34" charset="0"/>
                <a:cs typeface="Arial" panose="020B0604020202020204" pitchFamily="34" charset="0"/>
              </a:rPr>
              <a:t>Big Data</a:t>
            </a:r>
            <a:endParaRPr lang="th-TH"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838200" y="1240409"/>
            <a:ext cx="10856976" cy="4351338"/>
          </a:xfrm>
        </p:spPr>
        <p:txBody>
          <a:bodyPr>
            <a:noAutofit/>
          </a:bodyPr>
          <a:lstStyle/>
          <a:p>
            <a:r>
              <a:rPr lang="en-US" sz="3000" b="1" dirty="0" smtClean="0"/>
              <a:t>Amplified </a:t>
            </a:r>
            <a:r>
              <a:rPr lang="en-US" sz="3000" b="1" dirty="0"/>
              <a:t>by our commonly used statistical techniques—lies in focusing too much on aggregates or averages and too little on outliers. </a:t>
            </a:r>
            <a:endParaRPr lang="en-US" sz="3000" b="1" dirty="0" smtClean="0"/>
          </a:p>
          <a:p>
            <a:r>
              <a:rPr lang="en-US" sz="3000" b="1" dirty="0"/>
              <a:t>But, in </a:t>
            </a:r>
            <a:r>
              <a:rPr lang="en-US" sz="3000" b="1" dirty="0" smtClean="0"/>
              <a:t>a big </a:t>
            </a:r>
            <a:r>
              <a:rPr lang="en-US" sz="3000" b="1" dirty="0"/>
              <a:t>data universe, the outliers can be even more interesting: critical innovations, trends, disruptions, or revolutions may well be happening outside the average </a:t>
            </a:r>
            <a:r>
              <a:rPr lang="en-US" sz="3000" b="1" dirty="0" smtClean="0"/>
              <a:t>tendencies.</a:t>
            </a:r>
          </a:p>
          <a:p>
            <a:r>
              <a:rPr lang="en-US" sz="3000" b="1" dirty="0"/>
              <a:t>Given the unstructured nature </a:t>
            </a:r>
            <a:r>
              <a:rPr lang="en-US" sz="3000" b="1" dirty="0" smtClean="0"/>
              <a:t>of most big data, causality is not built-in to their design </a:t>
            </a:r>
            <a:r>
              <a:rPr lang="en-US" sz="3000" b="1" dirty="0"/>
              <a:t>and the patterns observed are often open to a wide range of possible causal </a:t>
            </a:r>
            <a:r>
              <a:rPr lang="en-US" sz="3000" b="1" dirty="0" smtClean="0"/>
              <a:t>explanations - </a:t>
            </a:r>
            <a:r>
              <a:rPr lang="en-US" sz="3000" b="1" dirty="0"/>
              <a:t>the nature of big data research is that there may be many factors driving the observed correlational patterns</a:t>
            </a:r>
            <a:endParaRPr lang="th-TH" sz="3000" b="1" dirty="0"/>
          </a:p>
        </p:txBody>
      </p:sp>
    </p:spTree>
    <p:extLst>
      <p:ext uri="{BB962C8B-B14F-4D97-AF65-F5344CB8AC3E}">
        <p14:creationId xmlns:p14="http://schemas.microsoft.com/office/powerpoint/2010/main" val="720518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517"/>
            <a:ext cx="10515600" cy="1325563"/>
          </a:xfrm>
        </p:spPr>
        <p:txBody>
          <a:bodyPr/>
          <a:lstStyle/>
          <a:p>
            <a:pPr algn="ctr"/>
            <a:r>
              <a:rPr lang="en-US" b="1" dirty="0">
                <a:solidFill>
                  <a:srgbClr val="0033CC"/>
                </a:solidFill>
                <a:latin typeface="Arial" panose="020B0604020202020204" pitchFamily="34" charset="0"/>
                <a:cs typeface="Arial" panose="020B0604020202020204" pitchFamily="34" charset="0"/>
              </a:rPr>
              <a:t>Pitfall of Big Data</a:t>
            </a:r>
            <a:endParaRPr lang="th-TH" dirty="0"/>
          </a:p>
        </p:txBody>
      </p:sp>
      <p:sp>
        <p:nvSpPr>
          <p:cNvPr id="3" name="Content Placeholder 2"/>
          <p:cNvSpPr>
            <a:spLocks noGrp="1"/>
          </p:cNvSpPr>
          <p:nvPr>
            <p:ph idx="1"/>
          </p:nvPr>
        </p:nvSpPr>
        <p:spPr>
          <a:xfrm>
            <a:off x="838200" y="1258697"/>
            <a:ext cx="10756392" cy="4351338"/>
          </a:xfrm>
        </p:spPr>
        <p:txBody>
          <a:bodyPr>
            <a:noAutofit/>
          </a:bodyPr>
          <a:lstStyle/>
          <a:p>
            <a:r>
              <a:rPr lang="en-US" b="1" dirty="0" smtClean="0"/>
              <a:t>The </a:t>
            </a:r>
            <a:r>
              <a:rPr lang="en-US" b="1" dirty="0"/>
              <a:t>promise and the goal of strong management research built on big data should be not only to identify correlations and establish plausible causality, but, ultimately, to reach consilience—that is, convergence of evidence from multiple, independent, and unrelated sources, leading to strong conclusions </a:t>
            </a:r>
            <a:endParaRPr lang="en-US" b="1" dirty="0" smtClean="0"/>
          </a:p>
          <a:p>
            <a:r>
              <a:rPr lang="en-US" b="1" dirty="0" smtClean="0"/>
              <a:t>Big </a:t>
            </a:r>
            <a:r>
              <a:rPr lang="en-US" b="1" dirty="0"/>
              <a:t>data offers voluminous quantities of data over multiple periods (whether seconds, minutes, hours, days, months, or years). </a:t>
            </a:r>
            <a:endParaRPr lang="en-US" b="1" dirty="0" smtClean="0"/>
          </a:p>
          <a:p>
            <a:r>
              <a:rPr lang="en-US" b="1" dirty="0"/>
              <a:t> </a:t>
            </a:r>
            <a:r>
              <a:rPr lang="en-US" b="1" dirty="0" smtClean="0"/>
              <a:t>There </a:t>
            </a:r>
            <a:r>
              <a:rPr lang="en-US" b="1" dirty="0"/>
              <a:t>are increasingly opportunities to collect and analyze multidimensional datasets that offer insight into constellations of behaviors, often through a variety of channels, the contextual conditions under which these relationships may or may not hold can be examined.</a:t>
            </a:r>
            <a:endParaRPr lang="th-TH" b="1" dirty="0"/>
          </a:p>
        </p:txBody>
      </p:sp>
    </p:spTree>
    <p:extLst>
      <p:ext uri="{BB962C8B-B14F-4D97-AF65-F5344CB8AC3E}">
        <p14:creationId xmlns:p14="http://schemas.microsoft.com/office/powerpoint/2010/main" val="1217744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fontScale="85000" lnSpcReduction="20000"/>
          </a:bodyPr>
          <a:lstStyle/>
          <a:p>
            <a:r>
              <a:rPr lang="th-TH" dirty="0"/>
              <a:t>ใช้ข้อมูลทำชีวิตถูกต้องได้ ใน </a:t>
            </a:r>
            <a:r>
              <a:rPr lang="en-US" dirty="0"/>
              <a:t>Big Data </a:t>
            </a:r>
            <a:r>
              <a:rPr lang="th-TH" dirty="0"/>
              <a:t>จะมีข้อมูลวิธีการรักษาสุขภาพต่างๆ ที่มีผู้ป่วยท่านอื่นเข้ามาแบ่งปันเอาไว้ก่อนแล้วว่า ควรทานหรือไม่ทานอะไร ใช้ชีวิตแบบไหนเพื่อให้สุขภาพไม่ทรุดโทรม</a:t>
            </a:r>
          </a:p>
          <a:p>
            <a:r>
              <a:rPr lang="th-TH" dirty="0"/>
              <a:t>ดูแลตัวเองได้ถูกทาง ระบบ </a:t>
            </a:r>
            <a:r>
              <a:rPr lang="en-US" dirty="0"/>
              <a:t>Big Data </a:t>
            </a:r>
            <a:r>
              <a:rPr lang="th-TH" dirty="0"/>
              <a:t>ได้รวมไปถึงระบบการแจ้งเตือนให้เข้ารับการรักษาเพิ่มเติมตามวันและเวลาที่หมอนัด ซึ่งการเข้ารับการรักษาที่ถูกต้องตามกำหนดเสมอๆ จะช่วยลดปัญหาด้านสุขภาพไปได้</a:t>
            </a:r>
          </a:p>
          <a:p>
            <a:r>
              <a:rPr lang="th-TH" dirty="0"/>
              <a:t>จัดแพทย์ผู้เชี่ยวชาญมาดูแลได้เหมาะสม </a:t>
            </a:r>
            <a:r>
              <a:rPr lang="en-US" dirty="0"/>
              <a:t>Big Data </a:t>
            </a:r>
            <a:r>
              <a:rPr lang="th-TH" dirty="0"/>
              <a:t>ไม่ได้เก็บเฉพาะข้อมูลผู้ป่วยอย่างเดียวเท่านั้น ข้อมูลแพทย์ที่ทำการรักษาก็ถูกเก็บเอาไว้ในฐานข้อมูลด้วยเช่นกัน เพื่อให้สามารถเลือกแพทย์ที่เหมาะสมสำหรับให้การรักษาในเคสนั้นๆ ทำให้ผู้ป่วยสามารถฟื้นตัว หรือหายป่วยได้เร็วและมีประสิทธิภาพมากที่สุด</a:t>
            </a:r>
          </a:p>
          <a:p>
            <a:r>
              <a:rPr lang="th-TH" dirty="0"/>
              <a:t>เพิ่มคุณภาพการให้บริการ รูปแบบการทำงานในส่วนของการแพทย์และพยาบาลจะถูกนำมาประมวลผลเพื่อประเมินจุดอ่อนและข้อบกพร่องต่างๆ ที่เกิดขึ้นระหว่างการรักษา รวมไปถึงการใช้ทรัพยากรก็จะถูกนำมาประเมินด้วยเช่นกัน จะได้ปรับเพิ่มหรือลด </a:t>
            </a:r>
            <a:r>
              <a:rPr lang="en-US" dirty="0"/>
              <a:t>Demand </a:t>
            </a:r>
            <a:r>
              <a:rPr lang="th-TH" dirty="0"/>
              <a:t>ยาและระบบต่างๆ ของโรงพยาบาลอย่างเหมาะสม เป็นการวิเคราะห์ลดค่าใช้จ่ายในส่วนที่ไม่จำเป็น ไปเพิ่มเติมในส่วนที่ขาด เพื่อคุณภาพการให้บริการที่ดียิ่งกว่าเดิม</a:t>
            </a:r>
          </a:p>
          <a:p>
            <a:r>
              <a:rPr lang="th-TH" dirty="0"/>
              <a:t>ได้นวัตกรรมที่ดีขึ้น นวัตกรรมการรักษาโรคที่ก้าวหน้าและทันสมัยที่สุดจำเป็นต้องอาศัย </a:t>
            </a:r>
            <a:r>
              <a:rPr lang="en-US" dirty="0"/>
              <a:t>Big Data </a:t>
            </a:r>
            <a:r>
              <a:rPr lang="th-TH" dirty="0"/>
              <a:t>เพื่อให้ฝ่าย </a:t>
            </a:r>
            <a:r>
              <a:rPr lang="en-US" dirty="0"/>
              <a:t>R&amp;D </a:t>
            </a:r>
            <a:r>
              <a:rPr lang="th-TH" dirty="0"/>
              <a:t>สามารถนำข้อมูลไปประเมินสำหรับการค้นคว้าวิจัยสร้างอุปกรณ์ทางการแพทย์แบบใหม่ขึ้นมา ฝ่ายวิจัยสร้างเวชภัณฑ์และยาเองก็จำเป็นต้องมีข้อมูลโรคเพื่อการวิจัยตัวยาใหม่ๆ เช่นเดียวกัน</a:t>
            </a:r>
          </a:p>
        </p:txBody>
      </p:sp>
    </p:spTree>
    <p:extLst>
      <p:ext uri="{BB962C8B-B14F-4D97-AF65-F5344CB8AC3E}">
        <p14:creationId xmlns:p14="http://schemas.microsoft.com/office/powerpoint/2010/main" val="254459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65125"/>
            <a:ext cx="10515600" cy="1133891"/>
          </a:xfrm>
        </p:spPr>
        <p:txBody>
          <a:bodyPr>
            <a:normAutofit/>
          </a:bodyPr>
          <a:lstStyle/>
          <a:p>
            <a:pPr algn="ctr"/>
            <a:r>
              <a:rPr lang="th-TH" sz="4800" b="1" dirty="0" smtClean="0">
                <a:solidFill>
                  <a:srgbClr val="7030A0"/>
                </a:solidFill>
              </a:rPr>
              <a:t>ตัวอย่าง </a:t>
            </a:r>
            <a:r>
              <a:rPr lang="en-GB" sz="4000" b="1" dirty="0" smtClean="0">
                <a:solidFill>
                  <a:srgbClr val="7030A0"/>
                </a:solidFill>
              </a:rPr>
              <a:t>Big Data </a:t>
            </a:r>
            <a:r>
              <a:rPr lang="en-US" sz="4000" b="1" dirty="0" smtClean="0">
                <a:solidFill>
                  <a:srgbClr val="7030A0"/>
                </a:solidFill>
              </a:rPr>
              <a:t>in </a:t>
            </a:r>
            <a:r>
              <a:rPr lang="en-GB" sz="4000" b="1" dirty="0">
                <a:solidFill>
                  <a:srgbClr val="7030A0"/>
                </a:solidFill>
              </a:rPr>
              <a:t>H</a:t>
            </a:r>
            <a:r>
              <a:rPr lang="en-GB" sz="4000" b="1" dirty="0" smtClean="0">
                <a:solidFill>
                  <a:srgbClr val="7030A0"/>
                </a:solidFill>
              </a:rPr>
              <a:t>ealthcare Administration</a:t>
            </a:r>
            <a:r>
              <a:rPr lang="en-US" sz="4000" dirty="0" smtClean="0">
                <a:solidFill>
                  <a:srgbClr val="7030A0"/>
                </a:solidFill>
              </a:rPr>
              <a:t> </a:t>
            </a:r>
            <a:endParaRPr lang="th-TH" sz="4800" dirty="0">
              <a:solidFill>
                <a:srgbClr val="7030A0"/>
              </a:solidFill>
            </a:endParaRPr>
          </a:p>
        </p:txBody>
      </p:sp>
      <p:pic>
        <p:nvPicPr>
          <p:cNvPr id="5" name="รูปภาพ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911" y="1983885"/>
            <a:ext cx="5048546" cy="3359578"/>
          </a:xfrm>
          <a:prstGeom prst="rect">
            <a:avLst/>
          </a:prstGeom>
        </p:spPr>
      </p:pic>
      <p:pic>
        <p:nvPicPr>
          <p:cNvPr id="7" name="ตัวแทนเนื้อหา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2384" y="2117510"/>
            <a:ext cx="5522013" cy="3092327"/>
          </a:xfrm>
        </p:spPr>
      </p:pic>
    </p:spTree>
    <p:extLst>
      <p:ext uri="{BB962C8B-B14F-4D97-AF65-F5344CB8AC3E}">
        <p14:creationId xmlns:p14="http://schemas.microsoft.com/office/powerpoint/2010/main" val="2257306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222422"/>
            <a:ext cx="9489989" cy="6647611"/>
          </a:xfrm>
          <a:prstGeom prst="rect">
            <a:avLst/>
          </a:prstGeom>
        </p:spPr>
      </p:pic>
    </p:spTree>
    <p:extLst>
      <p:ext uri="{BB962C8B-B14F-4D97-AF65-F5344CB8AC3E}">
        <p14:creationId xmlns:p14="http://schemas.microsoft.com/office/powerpoint/2010/main" val="249858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557"/>
            <a:ext cx="10515600" cy="1325563"/>
          </a:xfrm>
        </p:spPr>
        <p:txBody>
          <a:bodyPr>
            <a:normAutofit/>
          </a:bodyPr>
          <a:lstStyle/>
          <a:p>
            <a:pPr algn="ctr"/>
            <a:r>
              <a:rPr lang="en-SG" sz="5400" b="1" dirty="0" smtClean="0">
                <a:solidFill>
                  <a:srgbClr val="0033CC"/>
                </a:solidFill>
                <a:latin typeface="Arial" panose="020B0604020202020204" pitchFamily="34" charset="0"/>
                <a:cs typeface="Arial" panose="020B0604020202020204" pitchFamily="34" charset="0"/>
              </a:rPr>
              <a:t>Big Data Forms</a:t>
            </a:r>
            <a:endParaRPr lang="th-TH" sz="5400"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982579" y="1474120"/>
            <a:ext cx="10796337" cy="4767680"/>
          </a:xfrm>
        </p:spPr>
        <p:txBody>
          <a:bodyPr>
            <a:normAutofit/>
          </a:bodyPr>
          <a:lstStyle/>
          <a:p>
            <a:pPr marL="0" indent="0">
              <a:buNone/>
            </a:pPr>
            <a:r>
              <a:rPr lang="en-US" sz="3200" b="1" dirty="0" smtClean="0"/>
              <a:t>1</a:t>
            </a:r>
            <a:r>
              <a:rPr lang="th-TH" sz="3200" b="1" dirty="0"/>
              <a:t>. </a:t>
            </a:r>
            <a:r>
              <a:rPr lang="en-US" sz="3200" b="1" dirty="0"/>
              <a:t>Behavioral data</a:t>
            </a:r>
            <a:r>
              <a:rPr lang="th-TH" sz="3200" b="1" dirty="0"/>
              <a:t>: ข้อมูลเชิงพฤติกรรมการใช้งานต่างๆเช่น </a:t>
            </a:r>
            <a:r>
              <a:rPr lang="en-US" sz="3200" b="1" dirty="0"/>
              <a:t>server log, </a:t>
            </a:r>
            <a:r>
              <a:rPr lang="th-TH" sz="3200" b="1" dirty="0"/>
              <a:t>พฤติกรรมการคลิกดูข้อมูล</a:t>
            </a:r>
            <a:r>
              <a:rPr lang="en-US" sz="3200" b="1" dirty="0"/>
              <a:t>, </a:t>
            </a:r>
            <a:r>
              <a:rPr lang="th-TH" sz="3200" b="1" dirty="0"/>
              <a:t>ข้อมูลการใช้ </a:t>
            </a:r>
            <a:r>
              <a:rPr lang="en-US" sz="3200" b="1" dirty="0"/>
              <a:t>ATM </a:t>
            </a:r>
            <a:r>
              <a:rPr lang="th-TH" sz="3200" b="1" dirty="0"/>
              <a:t>เป็นต้น</a:t>
            </a:r>
            <a:endParaRPr lang="en-US" sz="3200" b="1" dirty="0"/>
          </a:p>
          <a:p>
            <a:pPr marL="0" indent="0">
              <a:buNone/>
            </a:pPr>
            <a:r>
              <a:rPr lang="en-US" sz="3200" b="1" dirty="0"/>
              <a:t>2</a:t>
            </a:r>
            <a:r>
              <a:rPr lang="th-TH" sz="3200" b="1" dirty="0"/>
              <a:t>. </a:t>
            </a:r>
            <a:r>
              <a:rPr lang="en-US" sz="3200" b="1" dirty="0"/>
              <a:t>Image &amp; sounds</a:t>
            </a:r>
            <a:r>
              <a:rPr lang="th-TH" sz="3200" b="1" dirty="0"/>
              <a:t>: ภาพถ่าย</a:t>
            </a:r>
            <a:r>
              <a:rPr lang="en-US" sz="3200" b="1" dirty="0"/>
              <a:t>, </a:t>
            </a:r>
            <a:r>
              <a:rPr lang="th-TH" sz="3200" b="1" dirty="0"/>
              <a:t>วีดีโอ</a:t>
            </a:r>
            <a:r>
              <a:rPr lang="en-US" sz="3200" b="1" dirty="0"/>
              <a:t>, </a:t>
            </a:r>
            <a:r>
              <a:rPr lang="th-TH" sz="3200" b="1" dirty="0"/>
              <a:t>รูปจาก </a:t>
            </a:r>
            <a:r>
              <a:rPr lang="en-US" sz="3200" b="1" dirty="0"/>
              <a:t>google street view, </a:t>
            </a:r>
            <a:r>
              <a:rPr lang="th-TH" sz="3200" b="1" dirty="0"/>
              <a:t>ภาพถ่ายทางการแพทย์</a:t>
            </a:r>
            <a:r>
              <a:rPr lang="en-US" sz="3200" b="1" dirty="0"/>
              <a:t>, </a:t>
            </a:r>
            <a:r>
              <a:rPr lang="th-TH" sz="3200" b="1" dirty="0"/>
              <a:t>ลายมือ</a:t>
            </a:r>
            <a:r>
              <a:rPr lang="en-US" sz="3200" b="1" dirty="0"/>
              <a:t>, </a:t>
            </a:r>
            <a:r>
              <a:rPr lang="th-TH" sz="3200" b="1" dirty="0"/>
              <a:t>ข้อมูลเสียงที่ถูกบันทึกไว้ เป็นต้น</a:t>
            </a:r>
            <a:endParaRPr lang="en-US" sz="3200" b="1" dirty="0"/>
          </a:p>
          <a:p>
            <a:pPr marL="0" indent="0">
              <a:buNone/>
            </a:pPr>
            <a:r>
              <a:rPr lang="en-US" sz="3200" b="1" dirty="0"/>
              <a:t>3</a:t>
            </a:r>
            <a:r>
              <a:rPr lang="th-TH" sz="3200" b="1" dirty="0"/>
              <a:t>. </a:t>
            </a:r>
            <a:r>
              <a:rPr lang="en-US" sz="3200" b="1" dirty="0"/>
              <a:t>Languages</a:t>
            </a:r>
            <a:r>
              <a:rPr lang="th-TH" sz="3200" b="1" dirty="0"/>
              <a:t>: </a:t>
            </a:r>
            <a:r>
              <a:rPr lang="en-US" sz="3200" b="1" dirty="0"/>
              <a:t>text message, </a:t>
            </a:r>
            <a:r>
              <a:rPr lang="th-TH" sz="3200" b="1" dirty="0"/>
              <a:t>ข้อความที่ถูก </a:t>
            </a:r>
            <a:r>
              <a:rPr lang="en-US" sz="3200" b="1" dirty="0"/>
              <a:t>tweet, </a:t>
            </a:r>
            <a:r>
              <a:rPr lang="th-TH" sz="3200" b="1" dirty="0"/>
              <a:t>เนื้อหาต่างๆในเว็บไซต์ เป็นต้น</a:t>
            </a:r>
            <a:endParaRPr lang="en-US" sz="3200" b="1" dirty="0"/>
          </a:p>
          <a:p>
            <a:pPr marL="0" indent="0">
              <a:buNone/>
            </a:pPr>
            <a:r>
              <a:rPr lang="en-US" sz="3200" b="1" dirty="0"/>
              <a:t>4</a:t>
            </a:r>
            <a:r>
              <a:rPr lang="th-TH" sz="3200" b="1" dirty="0"/>
              <a:t>. </a:t>
            </a:r>
            <a:r>
              <a:rPr lang="en-US" sz="3200" b="1" dirty="0"/>
              <a:t>Records</a:t>
            </a:r>
            <a:r>
              <a:rPr lang="th-TH" sz="3200" b="1" dirty="0"/>
              <a:t>: ข้อมูลทางการแพทย์</a:t>
            </a:r>
            <a:r>
              <a:rPr lang="en-US" sz="3200" b="1" dirty="0"/>
              <a:t>, </a:t>
            </a:r>
            <a:r>
              <a:rPr lang="th-TH" sz="3200" b="1" dirty="0"/>
              <a:t>ข้อมูลผลสำรวจที่มีขนาดใหญ่</a:t>
            </a:r>
            <a:r>
              <a:rPr lang="en-US" sz="3200" b="1" dirty="0"/>
              <a:t>, </a:t>
            </a:r>
            <a:r>
              <a:rPr lang="th-TH" sz="3200" b="1" dirty="0"/>
              <a:t>ข้อมูลทางภาษี เป็นต้น</a:t>
            </a:r>
            <a:endParaRPr lang="en-US" sz="3200" b="1" dirty="0"/>
          </a:p>
          <a:p>
            <a:pPr marL="0" indent="0">
              <a:buNone/>
            </a:pPr>
            <a:r>
              <a:rPr lang="en-US" sz="3200" b="1" dirty="0"/>
              <a:t>5</a:t>
            </a:r>
            <a:r>
              <a:rPr lang="th-TH" sz="3200" b="1" dirty="0"/>
              <a:t>. </a:t>
            </a:r>
            <a:r>
              <a:rPr lang="en-US" sz="3200" b="1" dirty="0"/>
              <a:t>Sensors</a:t>
            </a:r>
            <a:r>
              <a:rPr lang="th-TH" sz="3200" b="1" dirty="0"/>
              <a:t>: ข้อมูลอุณหภูมิ</a:t>
            </a:r>
            <a:r>
              <a:rPr lang="en-US" sz="3200" b="1" dirty="0"/>
              <a:t>, accelerometer, </a:t>
            </a:r>
            <a:r>
              <a:rPr lang="th-TH" sz="3200" b="1" dirty="0"/>
              <a:t>ข้อมูลทางภูมิศาสตร์ เป็นต้น</a:t>
            </a:r>
            <a:endParaRPr lang="en-US" sz="3200" b="1" dirty="0"/>
          </a:p>
          <a:p>
            <a:pPr marL="0" indent="0">
              <a:buNone/>
            </a:pPr>
            <a:endParaRPr lang="th-TH" sz="3200" b="1" dirty="0"/>
          </a:p>
        </p:txBody>
      </p:sp>
    </p:spTree>
    <p:extLst>
      <p:ext uri="{BB962C8B-B14F-4D97-AF65-F5344CB8AC3E}">
        <p14:creationId xmlns:p14="http://schemas.microsoft.com/office/powerpoint/2010/main" val="1820443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456" y="-1"/>
            <a:ext cx="11723149" cy="6190735"/>
          </a:xfrm>
          <a:prstGeom prst="rect">
            <a:avLst/>
          </a:prstGeom>
        </p:spPr>
      </p:pic>
    </p:spTree>
    <p:extLst>
      <p:ext uri="{BB962C8B-B14F-4D97-AF65-F5344CB8AC3E}">
        <p14:creationId xmlns:p14="http://schemas.microsoft.com/office/powerpoint/2010/main" val="93548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0695" y="0"/>
            <a:ext cx="8906687" cy="6981155"/>
          </a:xfrm>
          <a:prstGeom prst="rect">
            <a:avLst/>
          </a:prstGeom>
        </p:spPr>
      </p:pic>
    </p:spTree>
    <p:extLst>
      <p:ext uri="{BB962C8B-B14F-4D97-AF65-F5344CB8AC3E}">
        <p14:creationId xmlns:p14="http://schemas.microsoft.com/office/powerpoint/2010/main" val="2245465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190" y="0"/>
            <a:ext cx="7207620" cy="2603634"/>
          </a:xfrm>
          <a:prstGeom prst="rect">
            <a:avLst/>
          </a:prstGeom>
        </p:spPr>
      </p:pic>
      <p:pic>
        <p:nvPicPr>
          <p:cNvPr id="5" name="Picture 4"/>
          <p:cNvPicPr>
            <a:picLocks noChangeAspect="1"/>
          </p:cNvPicPr>
          <p:nvPr/>
        </p:nvPicPr>
        <p:blipFill>
          <a:blip r:embed="rId3"/>
          <a:stretch>
            <a:fillRect/>
          </a:stretch>
        </p:blipFill>
        <p:spPr>
          <a:xfrm>
            <a:off x="4510216" y="1084533"/>
            <a:ext cx="7681784" cy="5773467"/>
          </a:xfrm>
          <a:prstGeom prst="rect">
            <a:avLst/>
          </a:prstGeom>
        </p:spPr>
      </p:pic>
      <p:pic>
        <p:nvPicPr>
          <p:cNvPr id="6" name="Picture 5"/>
          <p:cNvPicPr>
            <a:picLocks noChangeAspect="1"/>
          </p:cNvPicPr>
          <p:nvPr/>
        </p:nvPicPr>
        <p:blipFill>
          <a:blip r:embed="rId4"/>
          <a:stretch>
            <a:fillRect/>
          </a:stretch>
        </p:blipFill>
        <p:spPr>
          <a:xfrm>
            <a:off x="111212" y="2977978"/>
            <a:ext cx="4188940" cy="1804087"/>
          </a:xfrm>
          <a:prstGeom prst="rect">
            <a:avLst/>
          </a:prstGeom>
        </p:spPr>
      </p:pic>
    </p:spTree>
    <p:extLst>
      <p:ext uri="{BB962C8B-B14F-4D97-AF65-F5344CB8AC3E}">
        <p14:creationId xmlns:p14="http://schemas.microsoft.com/office/powerpoint/2010/main" val="688654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8877" y="96041"/>
            <a:ext cx="6750397" cy="3460928"/>
          </a:xfrm>
          <a:prstGeom prst="rect">
            <a:avLst/>
          </a:prstGeom>
        </p:spPr>
      </p:pic>
      <p:pic>
        <p:nvPicPr>
          <p:cNvPr id="5" name="Picture 4"/>
          <p:cNvPicPr>
            <a:picLocks noChangeAspect="1"/>
          </p:cNvPicPr>
          <p:nvPr/>
        </p:nvPicPr>
        <p:blipFill>
          <a:blip r:embed="rId3"/>
          <a:stretch>
            <a:fillRect/>
          </a:stretch>
        </p:blipFill>
        <p:spPr>
          <a:xfrm>
            <a:off x="3720569" y="2669903"/>
            <a:ext cx="7912588" cy="3978032"/>
          </a:xfrm>
          <a:prstGeom prst="rect">
            <a:avLst/>
          </a:prstGeom>
        </p:spPr>
      </p:pic>
    </p:spTree>
    <p:extLst>
      <p:ext uri="{BB962C8B-B14F-4D97-AF65-F5344CB8AC3E}">
        <p14:creationId xmlns:p14="http://schemas.microsoft.com/office/powerpoint/2010/main" val="3851282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911683" y="574986"/>
            <a:ext cx="3603885" cy="1325563"/>
          </a:xfrm>
        </p:spPr>
        <p:txBody>
          <a:bodyPr>
            <a:normAutofit fontScale="90000"/>
          </a:bodyPr>
          <a:lstStyle/>
          <a:p>
            <a:pPr algn="ctr"/>
            <a:r>
              <a:rPr lang="th-TH" dirty="0"/>
              <a:t/>
            </a:r>
            <a:br>
              <a:rPr lang="th-TH" dirty="0"/>
            </a:br>
            <a:r>
              <a:rPr lang="en-GB" b="1" dirty="0">
                <a:solidFill>
                  <a:srgbClr val="00B0F0"/>
                </a:solidFill>
              </a:rPr>
              <a:t>Big Data in </a:t>
            </a:r>
            <a:br>
              <a:rPr lang="en-GB" b="1" dirty="0">
                <a:solidFill>
                  <a:srgbClr val="00B0F0"/>
                </a:solidFill>
              </a:rPr>
            </a:br>
            <a:r>
              <a:rPr lang="en-GB" b="1" dirty="0">
                <a:solidFill>
                  <a:srgbClr val="00B0F0"/>
                </a:solidFill>
              </a:rPr>
              <a:t>Clinical Care </a:t>
            </a:r>
            <a:endParaRPr lang="th-TH" b="1" dirty="0">
              <a:solidFill>
                <a:srgbClr val="00B0F0"/>
              </a:solidFill>
            </a:endParaRPr>
          </a:p>
        </p:txBody>
      </p:sp>
      <p:sp>
        <p:nvSpPr>
          <p:cNvPr id="3" name="ตัวแทนเนื้อหา 2"/>
          <p:cNvSpPr>
            <a:spLocks noGrp="1"/>
          </p:cNvSpPr>
          <p:nvPr>
            <p:ph idx="1"/>
          </p:nvPr>
        </p:nvSpPr>
        <p:spPr>
          <a:xfrm>
            <a:off x="7749914" y="2245349"/>
            <a:ext cx="3927424" cy="4351338"/>
          </a:xfrm>
        </p:spPr>
        <p:txBody>
          <a:bodyPr>
            <a:normAutofit/>
          </a:bodyPr>
          <a:lstStyle/>
          <a:p>
            <a:r>
              <a:rPr lang="en-GB" dirty="0" smtClean="0"/>
              <a:t>Six </a:t>
            </a:r>
            <a:r>
              <a:rPr lang="en-GB" dirty="0"/>
              <a:t>Use Cases: </a:t>
            </a:r>
          </a:p>
          <a:p>
            <a:r>
              <a:rPr lang="en-GB" dirty="0" smtClean="0"/>
              <a:t>High-cost </a:t>
            </a:r>
            <a:r>
              <a:rPr lang="en-GB" dirty="0"/>
              <a:t>patients </a:t>
            </a:r>
          </a:p>
          <a:p>
            <a:r>
              <a:rPr lang="en-GB" dirty="0" smtClean="0"/>
              <a:t>Readmissions </a:t>
            </a:r>
            <a:endParaRPr lang="en-GB" dirty="0"/>
          </a:p>
          <a:p>
            <a:r>
              <a:rPr lang="en-GB" dirty="0" smtClean="0"/>
              <a:t>Triage </a:t>
            </a:r>
            <a:endParaRPr lang="en-GB" dirty="0"/>
          </a:p>
          <a:p>
            <a:r>
              <a:rPr lang="en-GB" dirty="0" smtClean="0"/>
              <a:t>Decompensation </a:t>
            </a:r>
            <a:endParaRPr lang="en-GB" dirty="0"/>
          </a:p>
          <a:p>
            <a:r>
              <a:rPr lang="en-GB" dirty="0" smtClean="0"/>
              <a:t>Adverse </a:t>
            </a:r>
            <a:r>
              <a:rPr lang="en-GB" dirty="0"/>
              <a:t>events </a:t>
            </a:r>
          </a:p>
          <a:p>
            <a:r>
              <a:rPr lang="en-GB" dirty="0" smtClean="0"/>
              <a:t>Treatment </a:t>
            </a:r>
            <a:r>
              <a:rPr lang="en-GB" dirty="0"/>
              <a:t>optimization </a:t>
            </a:r>
          </a:p>
          <a:p>
            <a:endParaRPr lang="th-TH" dirty="0"/>
          </a:p>
        </p:txBody>
      </p:sp>
      <p:pic>
        <p:nvPicPr>
          <p:cNvPr id="4" name="รูปภาพ 3"/>
          <p:cNvPicPr>
            <a:picLocks noChangeAspect="1"/>
          </p:cNvPicPr>
          <p:nvPr/>
        </p:nvPicPr>
        <p:blipFill>
          <a:blip r:embed="rId2"/>
          <a:stretch>
            <a:fillRect/>
          </a:stretch>
        </p:blipFill>
        <p:spPr>
          <a:xfrm>
            <a:off x="329784" y="365124"/>
            <a:ext cx="7120327" cy="6492875"/>
          </a:xfrm>
          <a:prstGeom prst="rect">
            <a:avLst/>
          </a:prstGeom>
        </p:spPr>
      </p:pic>
      <p:sp>
        <p:nvSpPr>
          <p:cNvPr id="8" name="สี่เหลี่ยมผืนผ้า 7"/>
          <p:cNvSpPr/>
          <p:nvPr/>
        </p:nvSpPr>
        <p:spPr>
          <a:xfrm>
            <a:off x="7974814" y="5915227"/>
            <a:ext cx="3540754" cy="523220"/>
          </a:xfrm>
          <a:prstGeom prst="rect">
            <a:avLst/>
          </a:prstGeom>
        </p:spPr>
        <p:txBody>
          <a:bodyPr wrap="square">
            <a:spAutoFit/>
          </a:bodyPr>
          <a:lstStyle/>
          <a:p>
            <a:r>
              <a:rPr lang="en-GB" dirty="0">
                <a:solidFill>
                  <a:srgbClr val="231F20"/>
                </a:solidFill>
                <a:latin typeface="AdvOT4c7f5b5e"/>
              </a:rPr>
              <a:t>(</a:t>
            </a:r>
            <a:r>
              <a:rPr lang="en-GB" dirty="0" smtClean="0">
                <a:solidFill>
                  <a:srgbClr val="231F20"/>
                </a:solidFill>
                <a:latin typeface="AdvOT4c7f5b5e"/>
              </a:rPr>
              <a:t>Bates et al., 2014)</a:t>
            </a:r>
            <a:endParaRPr lang="th-TH" dirty="0"/>
          </a:p>
        </p:txBody>
      </p:sp>
    </p:spTree>
    <p:extLst>
      <p:ext uri="{BB962C8B-B14F-4D97-AF65-F5344CB8AC3E}">
        <p14:creationId xmlns:p14="http://schemas.microsoft.com/office/powerpoint/2010/main" val="3912087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617784" y="365125"/>
            <a:ext cx="9736015" cy="1325563"/>
          </a:xfrm>
        </p:spPr>
        <p:txBody>
          <a:bodyPr/>
          <a:lstStyle/>
          <a:p>
            <a:pPr algn="ctr"/>
            <a:r>
              <a:rPr lang="th-TH" b="1" dirty="0">
                <a:solidFill>
                  <a:srgbClr val="7030A0"/>
                </a:solidFill>
              </a:rPr>
              <a:t>การวิเคราะห์ข้อมูลปริมาณมหาศาลเพื่อ</a:t>
            </a:r>
            <a:r>
              <a:rPr lang="th-TH" b="1" dirty="0" smtClean="0">
                <a:solidFill>
                  <a:srgbClr val="7030A0"/>
                </a:solidFill>
              </a:rPr>
              <a:t>พยากรณ์จำนวน</a:t>
            </a:r>
            <a:r>
              <a:rPr lang="th-TH" b="1" dirty="0">
                <a:solidFill>
                  <a:srgbClr val="7030A0"/>
                </a:solidFill>
              </a:rPr>
              <a:t>ผู้เข้ารับบริการด้านสุขภาพในประเทศไทย โดยใช้โปรแกรมภาษา </a:t>
            </a:r>
            <a:r>
              <a:rPr lang="en-GB" b="1" dirty="0">
                <a:solidFill>
                  <a:srgbClr val="7030A0"/>
                </a:solidFill>
              </a:rPr>
              <a:t>R </a:t>
            </a:r>
            <a:endParaRPr lang="th-TH" b="1" dirty="0">
              <a:solidFill>
                <a:srgbClr val="7030A0"/>
              </a:solidFill>
            </a:endParaRPr>
          </a:p>
        </p:txBody>
      </p:sp>
      <p:sp>
        <p:nvSpPr>
          <p:cNvPr id="3" name="ตัวแทนเนื้อหา 2"/>
          <p:cNvSpPr>
            <a:spLocks noGrp="1"/>
          </p:cNvSpPr>
          <p:nvPr>
            <p:ph idx="1"/>
          </p:nvPr>
        </p:nvSpPr>
        <p:spPr>
          <a:xfrm>
            <a:off x="446567" y="1690688"/>
            <a:ext cx="11270512" cy="4486275"/>
          </a:xfrm>
        </p:spPr>
        <p:txBody>
          <a:bodyPr>
            <a:noAutofit/>
          </a:bodyPr>
          <a:lstStyle/>
          <a:p>
            <a:r>
              <a:rPr lang="th-TH" dirty="0">
                <a:cs typeface="+mj-cs"/>
              </a:rPr>
              <a:t>ในงานวิจัย</a:t>
            </a:r>
            <a:r>
              <a:rPr lang="th-TH" dirty="0" smtClean="0">
                <a:cs typeface="+mj-cs"/>
              </a:rPr>
              <a:t>นี้นำเสนอ</a:t>
            </a:r>
            <a:r>
              <a:rPr lang="th-TH" dirty="0">
                <a:cs typeface="+mj-cs"/>
              </a:rPr>
              <a:t>ขั้นตอนในการวิเคราะห์ข้อมูลด้านสุขภาพแบบอนุกรมเวลา ด้วยโปรแกรม ภาษา </a:t>
            </a:r>
            <a:r>
              <a:rPr lang="en-GB" dirty="0">
                <a:cs typeface="+mj-cs"/>
              </a:rPr>
              <a:t>R </a:t>
            </a:r>
            <a:r>
              <a:rPr lang="th-TH" dirty="0">
                <a:cs typeface="+mj-cs"/>
              </a:rPr>
              <a:t>เพื่อทำการวิเคราะห์และพยากรณ์จำนวนผู้เข้ารับบริการด้านสุขภาพของประเทศไทย ในปี 2560 โดยใช้ข้อมูลย้อนหลังปี 2557-2559 ผลลัพธ์ที่ได้แสดงให้เห็นว่าแนวโน้มจำนวนผู้เข้ารับบริการมีจำนวนสูงขึ้น ซึ่งสามารถใช้เป็นแนวทางในการวางแผน จัดสรรทรัพยากรการให้บริการด้านสุขภาพเพื่อรองรับจำนวนผู้เข้ารับบริการในอนาคตได้อย่างเหมาะสม</a:t>
            </a:r>
          </a:p>
          <a:p>
            <a:r>
              <a:rPr lang="th-TH" dirty="0">
                <a:cs typeface="+mj-cs"/>
              </a:rPr>
              <a:t>ขั้นตอนดำเนินการวิเคราะห์ข้อมูลเพื่อพยากรณ์แนวโน้มจำนวนผู้เข้ารับบริการด้านสุขภาพของประเทศไทย</a:t>
            </a:r>
          </a:p>
          <a:p>
            <a:pPr marL="0" indent="0">
              <a:buNone/>
            </a:pPr>
            <a:r>
              <a:rPr lang="th-TH" dirty="0">
                <a:cs typeface="+mj-cs"/>
              </a:rPr>
              <a:t>(1) การรวบรวมข้อมูล </a:t>
            </a:r>
          </a:p>
          <a:p>
            <a:pPr marL="0" indent="0">
              <a:buNone/>
            </a:pPr>
            <a:r>
              <a:rPr lang="th-TH" dirty="0">
                <a:cs typeface="+mj-cs"/>
              </a:rPr>
              <a:t>(2) การทดสอบคุณสมบัติทางสถิติคงที่ (</a:t>
            </a:r>
            <a:r>
              <a:rPr lang="en-GB" dirty="0">
                <a:cs typeface="+mj-cs"/>
              </a:rPr>
              <a:t>Stationary) </a:t>
            </a:r>
            <a:r>
              <a:rPr lang="th-TH" dirty="0">
                <a:cs typeface="+mj-cs"/>
              </a:rPr>
              <a:t>ของข้อมูล </a:t>
            </a:r>
          </a:p>
          <a:p>
            <a:pPr marL="0" indent="0">
              <a:buNone/>
            </a:pPr>
            <a:r>
              <a:rPr lang="th-TH" dirty="0">
                <a:cs typeface="+mj-cs"/>
              </a:rPr>
              <a:t>(3) การเตรียมโครงสร้างของ ข้อมูลในรูปแบบอนุกรมเวลา และ </a:t>
            </a:r>
          </a:p>
          <a:p>
            <a:pPr marL="0" indent="0">
              <a:buNone/>
            </a:pPr>
            <a:r>
              <a:rPr lang="th-TH" dirty="0">
                <a:cs typeface="+mj-cs"/>
              </a:rPr>
              <a:t>(4) การใช้วิธีการทางสถิติขั้นพื้นฐานเพื่อการวิเคราะห์ข้อมูลอนุกรมเวลา </a:t>
            </a:r>
          </a:p>
          <a:p>
            <a:endParaRPr lang="th-TH" dirty="0">
              <a:cs typeface="+mj-cs"/>
            </a:endParaRPr>
          </a:p>
          <a:p>
            <a:endParaRPr lang="th-TH" dirty="0">
              <a:cs typeface="+mj-cs"/>
            </a:endParaRPr>
          </a:p>
          <a:p>
            <a:endParaRPr lang="th-TH" dirty="0">
              <a:cs typeface="+mj-cs"/>
            </a:endParaRPr>
          </a:p>
        </p:txBody>
      </p:sp>
      <p:sp>
        <p:nvSpPr>
          <p:cNvPr id="4" name="สี่เหลี่ยมผืนผ้า 3"/>
          <p:cNvSpPr/>
          <p:nvPr/>
        </p:nvSpPr>
        <p:spPr>
          <a:xfrm>
            <a:off x="6485791" y="6176963"/>
            <a:ext cx="5402441" cy="523220"/>
          </a:xfrm>
          <a:prstGeom prst="rect">
            <a:avLst/>
          </a:prstGeom>
        </p:spPr>
        <p:txBody>
          <a:bodyPr wrap="none">
            <a:spAutoFit/>
          </a:bodyPr>
          <a:lstStyle/>
          <a:p>
            <a:r>
              <a:rPr lang="th-TH" dirty="0" smtClean="0"/>
              <a:t>(กานต์ </a:t>
            </a:r>
            <a:r>
              <a:rPr lang="th-TH" dirty="0" err="1"/>
              <a:t>ยงศิ</a:t>
            </a:r>
            <a:r>
              <a:rPr lang="th-TH" dirty="0"/>
              <a:t>ริ</a:t>
            </a:r>
            <a:r>
              <a:rPr lang="th-TH" dirty="0" err="1"/>
              <a:t>วิทย์</a:t>
            </a:r>
            <a:r>
              <a:rPr lang="th-TH" dirty="0"/>
              <a:t>และภาคภูมิ</a:t>
            </a:r>
            <a:r>
              <a:rPr lang="th-TH" dirty="0" err="1"/>
              <a:t>ชัยศิ</a:t>
            </a:r>
            <a:r>
              <a:rPr lang="th-TH" dirty="0"/>
              <a:t>ริ</a:t>
            </a:r>
            <a:r>
              <a:rPr lang="th-TH" dirty="0" smtClean="0"/>
              <a:t>ประเสริฐ</a:t>
            </a:r>
            <a:r>
              <a:rPr lang="en-US" dirty="0" smtClean="0"/>
              <a:t>, </a:t>
            </a:r>
            <a:r>
              <a:rPr lang="en-US" sz="2400" dirty="0" smtClean="0"/>
              <a:t>2560</a:t>
            </a:r>
            <a:r>
              <a:rPr lang="en-US" dirty="0" smtClean="0"/>
              <a:t>)</a:t>
            </a:r>
            <a:endParaRPr lang="th-TH" dirty="0"/>
          </a:p>
        </p:txBody>
      </p:sp>
    </p:spTree>
    <p:extLst>
      <p:ext uri="{BB962C8B-B14F-4D97-AF65-F5344CB8AC3E}">
        <p14:creationId xmlns:p14="http://schemas.microsoft.com/office/powerpoint/2010/main" val="1325444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65126"/>
            <a:ext cx="10515600" cy="804456"/>
          </a:xfrm>
        </p:spPr>
        <p:txBody>
          <a:bodyPr>
            <a:normAutofit/>
          </a:bodyPr>
          <a:lstStyle/>
          <a:p>
            <a:pPr algn="ctr"/>
            <a:r>
              <a:rPr lang="en-US" sz="4000" b="1" dirty="0">
                <a:solidFill>
                  <a:srgbClr val="0033CC"/>
                </a:solidFill>
                <a:latin typeface="Arial" panose="020B0604020202020204" pitchFamily="34" charset="0"/>
                <a:cs typeface="Arial" panose="020B0604020202020204" pitchFamily="34" charset="0"/>
              </a:rPr>
              <a:t>Reference</a:t>
            </a:r>
            <a:endParaRPr lang="th-TH" sz="4000" dirty="0">
              <a:solidFill>
                <a:srgbClr val="0033CC"/>
              </a:solidFill>
              <a:latin typeface="Arial" panose="020B0604020202020204" pitchFamily="34" charset="0"/>
            </a:endParaRPr>
          </a:p>
        </p:txBody>
      </p:sp>
      <p:sp>
        <p:nvSpPr>
          <p:cNvPr id="3" name="ตัวแทนเนื้อหา 2"/>
          <p:cNvSpPr>
            <a:spLocks noGrp="1"/>
          </p:cNvSpPr>
          <p:nvPr>
            <p:ph idx="1"/>
          </p:nvPr>
        </p:nvSpPr>
        <p:spPr>
          <a:xfrm>
            <a:off x="246993" y="1169582"/>
            <a:ext cx="11698014" cy="5077327"/>
          </a:xfrm>
        </p:spPr>
        <p:txBody>
          <a:bodyPr>
            <a:noAutofit/>
          </a:bodyPr>
          <a:lstStyle/>
          <a:p>
            <a:r>
              <a:rPr lang="en-US" sz="2000" dirty="0" err="1">
                <a:latin typeface="Arial" panose="020B0604020202020204" pitchFamily="34" charset="0"/>
                <a:cs typeface="Arial" panose="020B0604020202020204" pitchFamily="34" charset="0"/>
              </a:rPr>
              <a:t>Anoushiravani</a:t>
            </a:r>
            <a:r>
              <a:rPr lang="en-US" sz="2000" dirty="0">
                <a:latin typeface="Arial" panose="020B0604020202020204" pitchFamily="34" charset="0"/>
                <a:cs typeface="Arial" panose="020B0604020202020204" pitchFamily="34" charset="0"/>
              </a:rPr>
              <a:t>, A.A., Patton, J, Sayeed Z, El-</a:t>
            </a:r>
            <a:r>
              <a:rPr lang="en-US" sz="2000" dirty="0" err="1">
                <a:latin typeface="Arial" panose="020B0604020202020204" pitchFamily="34" charset="0"/>
                <a:cs typeface="Arial" panose="020B0604020202020204" pitchFamily="34" charset="0"/>
              </a:rPr>
              <a:t>Othmani</a:t>
            </a:r>
            <a:r>
              <a:rPr lang="en-US" sz="2000" dirty="0">
                <a:latin typeface="Arial" panose="020B0604020202020204" pitchFamily="34" charset="0"/>
                <a:cs typeface="Arial" panose="020B0604020202020204" pitchFamily="34" charset="0"/>
              </a:rPr>
              <a:t> MM. &amp; Saleh KJ. 2016. Big Data, Big Research Implementing Population Health-Based Research Models and Integrating Care to Reduce Cost and Improve Outcomes. Orthopedic Clinics of North America, 47(4),717-724.</a:t>
            </a:r>
          </a:p>
          <a:p>
            <a:r>
              <a:rPr lang="en-US" sz="2000" dirty="0" err="1">
                <a:latin typeface="Arial" panose="020B0604020202020204" pitchFamily="34" charset="0"/>
                <a:cs typeface="Arial" panose="020B0604020202020204" pitchFamily="34" charset="0"/>
              </a:rPr>
              <a:t>Auffray</a:t>
            </a:r>
            <a:r>
              <a:rPr lang="en-US" sz="2000" dirty="0">
                <a:latin typeface="Arial" panose="020B0604020202020204" pitchFamily="34" charset="0"/>
                <a:cs typeface="Arial" panose="020B0604020202020204" pitchFamily="34" charset="0"/>
              </a:rPr>
              <a:t> C, Balling R, Barroso I, et al. Making sense of big data in health research: towards an EU action plan. Genome Med 2016;8:71.</a:t>
            </a:r>
          </a:p>
          <a:p>
            <a:r>
              <a:rPr lang="en-US" sz="2000" dirty="0">
                <a:latin typeface="Arial" panose="020B0604020202020204" pitchFamily="34" charset="0"/>
                <a:cs typeface="Arial" panose="020B0604020202020204" pitchFamily="34" charset="0"/>
              </a:rPr>
              <a:t>Bates, D. W., Saria, S., </a:t>
            </a:r>
            <a:r>
              <a:rPr lang="en-US" sz="2000" dirty="0" err="1">
                <a:latin typeface="Arial" panose="020B0604020202020204" pitchFamily="34" charset="0"/>
                <a:cs typeface="Arial" panose="020B0604020202020204" pitchFamily="34" charset="0"/>
              </a:rPr>
              <a:t>Ohno</a:t>
            </a:r>
            <a:r>
              <a:rPr lang="en-US" sz="2000" dirty="0">
                <a:latin typeface="Arial" panose="020B0604020202020204" pitchFamily="34" charset="0"/>
                <a:cs typeface="Arial" panose="020B0604020202020204" pitchFamily="34" charset="0"/>
              </a:rPr>
              <a:t>-Machado, L., Shah, A., &amp; Escobar, G. (2014). Big Data In Health Care: Using Analytics To Identify And Manage High-Risk And High-Cost Patients. Health Affairs, 33(7), 1123–1131.doi:10.1377/hlthaff.2014.0041.</a:t>
            </a:r>
          </a:p>
          <a:p>
            <a:r>
              <a:rPr lang="en-US" sz="2000" dirty="0">
                <a:latin typeface="Arial" panose="020B0604020202020204" pitchFamily="34" charset="0"/>
                <a:cs typeface="Arial" panose="020B0604020202020204" pitchFamily="34" charset="0"/>
              </a:rPr>
              <a:t>Collins FS, Varmus H. A new initiative on precision medicine. N </a:t>
            </a:r>
            <a:r>
              <a:rPr lang="en-US" sz="2000" dirty="0" err="1">
                <a:latin typeface="Arial" panose="020B0604020202020204" pitchFamily="34" charset="0"/>
                <a:cs typeface="Arial" panose="020B0604020202020204" pitchFamily="34" charset="0"/>
              </a:rPr>
              <a:t>Engl</a:t>
            </a:r>
            <a:r>
              <a:rPr lang="en-US" sz="2000" dirty="0">
                <a:latin typeface="Arial" panose="020B0604020202020204" pitchFamily="34" charset="0"/>
                <a:cs typeface="Arial" panose="020B0604020202020204" pitchFamily="34" charset="0"/>
              </a:rPr>
              <a:t> J Med 2015;372:793–5.</a:t>
            </a:r>
          </a:p>
          <a:p>
            <a:r>
              <a:rPr lang="en-US" sz="2000" dirty="0">
                <a:latin typeface="Arial" panose="020B0604020202020204" pitchFamily="34" charset="0"/>
                <a:cs typeface="Arial" panose="020B0604020202020204" pitchFamily="34" charset="0"/>
              </a:rPr>
              <a:t>George, G., Haas, M. R., &amp; </a:t>
            </a:r>
            <a:r>
              <a:rPr lang="en-US" sz="2000" dirty="0" err="1">
                <a:latin typeface="Arial" panose="020B0604020202020204" pitchFamily="34" charset="0"/>
                <a:cs typeface="Arial" panose="020B0604020202020204" pitchFamily="34" charset="0"/>
              </a:rPr>
              <a:t>Pentland</a:t>
            </a:r>
            <a:r>
              <a:rPr lang="en-US" sz="2000" dirty="0">
                <a:latin typeface="Arial" panose="020B0604020202020204" pitchFamily="34" charset="0"/>
                <a:cs typeface="Arial" panose="020B0604020202020204" pitchFamily="34" charset="0"/>
              </a:rPr>
              <a:t>, A. (2014). Big Data and Management. Academy of Management Journal, 57(2), 321–326. doi:10.5465/amj.2014.4002</a:t>
            </a:r>
            <a:r>
              <a:rPr lang="en-US" sz="2000" dirty="0" smtClean="0">
                <a:latin typeface="Arial" panose="020B0604020202020204" pitchFamily="34" charset="0"/>
                <a:cs typeface="Arial" panose="020B0604020202020204" pitchFamily="34" charset="0"/>
              </a:rPr>
              <a:t>.</a:t>
            </a:r>
          </a:p>
          <a:p>
            <a:r>
              <a:rPr lang="en-US" sz="2000" dirty="0" err="1">
                <a:latin typeface="Arial" panose="020B0604020202020204" pitchFamily="34" charset="0"/>
                <a:cs typeface="Arial" panose="020B0604020202020204" pitchFamily="34" charset="0"/>
              </a:rPr>
              <a:t>Gu</a:t>
            </a:r>
            <a:r>
              <a:rPr lang="en-US" sz="2000" dirty="0">
                <a:latin typeface="Arial" panose="020B0604020202020204" pitchFamily="34" charset="0"/>
                <a:cs typeface="Arial" panose="020B0604020202020204" pitchFamily="34" charset="0"/>
              </a:rPr>
              <a:t>, D., Li, J., Li, X., &amp; Liang, C. (2017). Visualizing the knowledge structure and evolution of big data research in healthcare informatics. International Journal of Medical Informatics, 98, 22–32. doi:10.1016/j.ijmedinf.2016.11.006.</a:t>
            </a:r>
          </a:p>
          <a:p>
            <a:r>
              <a:rPr lang="en-US" sz="2000" dirty="0" err="1">
                <a:latin typeface="Arial" panose="020B0604020202020204" pitchFamily="34" charset="0"/>
                <a:cs typeface="Arial" panose="020B0604020202020204" pitchFamily="34" charset="0"/>
              </a:rPr>
              <a:t>Ottom,MA</a:t>
            </a:r>
            <a:r>
              <a:rPr lang="en-US" sz="2000" dirty="0">
                <a:latin typeface="Arial" panose="020B0604020202020204" pitchFamily="34" charset="0"/>
                <a:cs typeface="Arial" panose="020B0604020202020204" pitchFamily="34" charset="0"/>
              </a:rPr>
              <a:t>. Big data in healthcare: review and open research issues, 2017. Journal of Computers and Information Technology (JJCIT), 3(1), 37-49</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780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65126"/>
            <a:ext cx="10515600" cy="877520"/>
          </a:xfrm>
        </p:spPr>
        <p:txBody>
          <a:bodyPr/>
          <a:lstStyle/>
          <a:p>
            <a:pPr algn="ctr"/>
            <a:r>
              <a:rPr lang="en-US" b="1" dirty="0">
                <a:solidFill>
                  <a:srgbClr val="0033CC"/>
                </a:solidFill>
                <a:latin typeface="Arial" panose="020B0604020202020204" pitchFamily="34" charset="0"/>
                <a:cs typeface="Arial" panose="020B0604020202020204" pitchFamily="34" charset="0"/>
              </a:rPr>
              <a:t>Reference</a:t>
            </a:r>
            <a:endParaRPr lang="th-TH" dirty="0"/>
          </a:p>
        </p:txBody>
      </p:sp>
      <p:sp>
        <p:nvSpPr>
          <p:cNvPr id="3" name="ตัวแทนเนื้อหา 2"/>
          <p:cNvSpPr>
            <a:spLocks noGrp="1"/>
          </p:cNvSpPr>
          <p:nvPr>
            <p:ph idx="1"/>
          </p:nvPr>
        </p:nvSpPr>
        <p:spPr>
          <a:xfrm>
            <a:off x="445477" y="1242646"/>
            <a:ext cx="11347938" cy="5369169"/>
          </a:xfrm>
        </p:spPr>
        <p:txBody>
          <a:bodyPr>
            <a:normAutofit/>
          </a:bodyPr>
          <a:lstStyle/>
          <a:p>
            <a:r>
              <a:rPr lang="en-GB" sz="2000" dirty="0" smtClean="0">
                <a:latin typeface="Arial" panose="020B0604020202020204" pitchFamily="34" charset="0"/>
                <a:cs typeface="Arial" panose="020B0604020202020204" pitchFamily="34" charset="0"/>
              </a:rPr>
              <a:t>Salas-</a:t>
            </a:r>
            <a:r>
              <a:rPr lang="en-GB" sz="2000" dirty="0" err="1" smtClean="0">
                <a:latin typeface="Arial" panose="020B0604020202020204" pitchFamily="34" charset="0"/>
                <a:cs typeface="Arial" panose="020B0604020202020204" pitchFamily="34" charset="0"/>
              </a:rPr>
              <a:t>Vega,S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Haimann</a:t>
            </a:r>
            <a:r>
              <a:rPr lang="en-GB" sz="2000" dirty="0">
                <a:latin typeface="Arial" panose="020B0604020202020204" pitchFamily="34" charset="0"/>
                <a:cs typeface="Arial" panose="020B0604020202020204" pitchFamily="34" charset="0"/>
              </a:rPr>
              <a:t>, A. &amp; </a:t>
            </a:r>
            <a:r>
              <a:rPr lang="en-GB" sz="2000" dirty="0" err="1">
                <a:latin typeface="Arial" panose="020B0604020202020204" pitchFamily="34" charset="0"/>
                <a:cs typeface="Arial" panose="020B0604020202020204" pitchFamily="34" charset="0"/>
              </a:rPr>
              <a:t>Mossialos</a:t>
            </a:r>
            <a:r>
              <a:rPr lang="en-GB" sz="2000" dirty="0">
                <a:latin typeface="Arial" panose="020B0604020202020204" pitchFamily="34" charset="0"/>
                <a:cs typeface="Arial" panose="020B0604020202020204" pitchFamily="34" charset="0"/>
              </a:rPr>
              <a:t>, E.(2015) Big Data and Health Care: Challenges and Opportunities for Coordinated Policy Development in the EU, Health Systems &amp; Reform, 1:4, 285-300, DOI: 10.1080/23288604.2015.1091538.</a:t>
            </a:r>
          </a:p>
          <a:p>
            <a:r>
              <a:rPr lang="en-GB" sz="2000" dirty="0" err="1">
                <a:latin typeface="Arial" panose="020B0604020202020204" pitchFamily="34" charset="0"/>
                <a:cs typeface="Arial" panose="020B0604020202020204" pitchFamily="34" charset="0"/>
              </a:rPr>
              <a:t>Senthilkumar</a:t>
            </a:r>
            <a:r>
              <a:rPr lang="en-GB" sz="2000" dirty="0">
                <a:latin typeface="Arial" panose="020B0604020202020204" pitchFamily="34" charset="0"/>
                <a:cs typeface="Arial" panose="020B0604020202020204" pitchFamily="34" charset="0"/>
              </a:rPr>
              <a:t> SA et al. 2018. Big Data in Healthcare Management: A Review of Literature. American Journal of Theoretical and Applied Business. 4(2): 57-69.</a:t>
            </a:r>
          </a:p>
          <a:p>
            <a:r>
              <a:rPr lang="en-GB" sz="2000" dirty="0">
                <a:latin typeface="Arial" panose="020B0604020202020204" pitchFamily="34" charset="0"/>
                <a:cs typeface="Arial" panose="020B0604020202020204" pitchFamily="34" charset="0"/>
              </a:rPr>
              <a:t>Wang, X., Williams, C., Liu, Z. H., &amp; </a:t>
            </a:r>
            <a:r>
              <a:rPr lang="en-GB" sz="2000" dirty="0" err="1">
                <a:latin typeface="Arial" panose="020B0604020202020204" pitchFamily="34" charset="0"/>
                <a:cs typeface="Arial" panose="020B0604020202020204" pitchFamily="34" charset="0"/>
              </a:rPr>
              <a:t>Croghan</a:t>
            </a:r>
            <a:r>
              <a:rPr lang="en-GB" sz="2000" dirty="0">
                <a:latin typeface="Arial" panose="020B0604020202020204" pitchFamily="34" charset="0"/>
                <a:cs typeface="Arial" panose="020B0604020202020204" pitchFamily="34" charset="0"/>
              </a:rPr>
              <a:t>, J. (2019). Big data management challenges in health research—a literature review. Briefings in Bioinformatics. 20(1), 156–167. doi:10.1093/bib/bbx086.</a:t>
            </a:r>
          </a:p>
          <a:p>
            <a:r>
              <a:rPr lang="th-TH" sz="2000" dirty="0">
                <a:latin typeface="Arial" panose="020B0604020202020204" pitchFamily="34" charset="0"/>
                <a:cs typeface="Arial" panose="020B0604020202020204" pitchFamily="34" charset="0"/>
              </a:rPr>
              <a:t>กานต์ ยงศิริวิทย์ และภาคภูมิ ชัยศิริประเสริฐ. (2560). การวิเคราะห์ข้อมูลปริมาณมหาศาลเพื่อพยากรณ์จานวนผู้เข้ารับบริการด้านสุขภาพในประเทศไทย โดยใช้โปรแกรมภาษา </a:t>
            </a:r>
            <a:r>
              <a:rPr lang="en-GB" sz="2000" dirty="0">
                <a:latin typeface="Arial" panose="020B0604020202020204" pitchFamily="34" charset="0"/>
                <a:cs typeface="Arial" panose="020B0604020202020204" pitchFamily="34" charset="0"/>
              </a:rPr>
              <a:t>R. </a:t>
            </a:r>
            <a:r>
              <a:rPr lang="th-TH" sz="2000" dirty="0">
                <a:latin typeface="Arial" panose="020B0604020202020204" pitchFamily="34" charset="0"/>
                <a:cs typeface="Arial" panose="020B0604020202020204" pitchFamily="34" charset="0"/>
              </a:rPr>
              <a:t>ในการประชุมวิชาการระดับชาติ วิทยาศาสตร์และเทคโนโลยีระหว่างสถาบัน ครั้งที่ 5.</a:t>
            </a:r>
          </a:p>
          <a:p>
            <a:r>
              <a:rPr lang="th-TH" sz="2000" dirty="0">
                <a:latin typeface="Arial" panose="020B0604020202020204" pitchFamily="34" charset="0"/>
                <a:cs typeface="Arial" panose="020B0604020202020204" pitchFamily="34" charset="0"/>
              </a:rPr>
              <a:t>บดินทร์  อินตายวง. (2560). </a:t>
            </a:r>
            <a:r>
              <a:rPr lang="en-GB" sz="2000" dirty="0">
                <a:latin typeface="Arial" panose="020B0604020202020204" pitchFamily="34" charset="0"/>
                <a:cs typeface="Arial" panose="020B0604020202020204" pitchFamily="34" charset="0"/>
              </a:rPr>
              <a:t>Data Visualization </a:t>
            </a:r>
            <a:r>
              <a:rPr lang="th-TH" sz="2000" dirty="0">
                <a:latin typeface="Arial" panose="020B0604020202020204" pitchFamily="34" charset="0"/>
                <a:cs typeface="Arial" panose="020B0604020202020204" pitchFamily="34" charset="0"/>
              </a:rPr>
              <a:t>ระบบข้อมูลขนาดใหญ่ด้านการแพทย์และสุขภาพกระทรวงสาธารณสุข (</a:t>
            </a:r>
            <a:r>
              <a:rPr lang="en-GB" sz="2000" dirty="0">
                <a:latin typeface="Arial" panose="020B0604020202020204" pitchFamily="34" charset="0"/>
                <a:cs typeface="Arial" panose="020B0604020202020204" pitchFamily="34" charset="0"/>
              </a:rPr>
              <a:t>Big Data). </a:t>
            </a:r>
            <a:r>
              <a:rPr lang="th-TH" sz="2000" dirty="0">
                <a:latin typeface="Arial" panose="020B0604020202020204" pitchFamily="34" charset="0"/>
                <a:cs typeface="Arial" panose="020B0604020202020204" pitchFamily="34" charset="0"/>
              </a:rPr>
              <a:t>สืบค้น 9 มิถุนายน 2562 จาก</a:t>
            </a:r>
            <a:r>
              <a:rPr lang="en-GB" sz="2000" dirty="0">
                <a:latin typeface="Arial" panose="020B0604020202020204" pitchFamily="34" charset="0"/>
                <a:cs typeface="Arial" panose="020B0604020202020204" pitchFamily="34" charset="0"/>
              </a:rPr>
              <a:t>http://203.157.196.7/web_ssj/webmanager/uploads/2018-03-26131933003Visualization%20Tools%20HDC%20Big%20Data-V20180219.docx</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152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endParaRPr lang="th-TH"/>
          </a:p>
        </p:txBody>
      </p:sp>
      <p:pic>
        <p:nvPicPr>
          <p:cNvPr id="6" name="ตัวแทนเนื้อหา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514" y="179774"/>
            <a:ext cx="11081981" cy="6199448"/>
          </a:xfrm>
        </p:spPr>
      </p:pic>
    </p:spTree>
    <p:extLst>
      <p:ext uri="{BB962C8B-B14F-4D97-AF65-F5344CB8AC3E}">
        <p14:creationId xmlns:p14="http://schemas.microsoft.com/office/powerpoint/2010/main" val="3367060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normAutofit/>
          </a:bodyPr>
          <a:lstStyle/>
          <a:p>
            <a:pPr algn="ctr"/>
            <a:r>
              <a:rPr lang="en-US" b="1" dirty="0">
                <a:solidFill>
                  <a:srgbClr val="0033CC"/>
                </a:solidFill>
                <a:latin typeface="Arial" panose="020B0604020202020204" pitchFamily="34" charset="0"/>
                <a:cs typeface="Arial" panose="020B0604020202020204" pitchFamily="34" charset="0"/>
              </a:rPr>
              <a:t> </a:t>
            </a:r>
            <a:r>
              <a:rPr lang="en-GB" b="1" dirty="0">
                <a:solidFill>
                  <a:srgbClr val="0033CC"/>
                </a:solidFill>
                <a:latin typeface="Arial" panose="020B0604020202020204" pitchFamily="34" charset="0"/>
                <a:cs typeface="Arial" panose="020B0604020202020204" pitchFamily="34" charset="0"/>
              </a:rPr>
              <a:t>Definition of Big Data in Healthcare</a:t>
            </a:r>
            <a:endParaRPr lang="th-TH" b="1" dirty="0">
              <a:solidFill>
                <a:srgbClr val="0033CC"/>
              </a:solidFill>
              <a:latin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365355" y="930736"/>
            <a:ext cx="5541163" cy="4720991"/>
          </a:xfrm>
          <a:prstGeom prst="rect">
            <a:avLst/>
          </a:prstGeom>
        </p:spPr>
      </p:pic>
      <p:sp>
        <p:nvSpPr>
          <p:cNvPr id="5" name="Rectangle 4"/>
          <p:cNvSpPr/>
          <p:nvPr/>
        </p:nvSpPr>
        <p:spPr>
          <a:xfrm>
            <a:off x="3240504" y="5651727"/>
            <a:ext cx="6601327" cy="954107"/>
          </a:xfrm>
          <a:prstGeom prst="rect">
            <a:avLst/>
          </a:prstGeom>
        </p:spPr>
        <p:txBody>
          <a:bodyPr wrap="square">
            <a:spAutoFit/>
          </a:bodyPr>
          <a:lstStyle/>
          <a:p>
            <a:pPr algn="ctr"/>
            <a:r>
              <a:rPr lang="en-US" b="1" dirty="0" smtClean="0"/>
              <a:t>3 Vs: </a:t>
            </a:r>
            <a:r>
              <a:rPr lang="en-US" b="1" dirty="0"/>
              <a:t>IBM big data model characterized by volume, velocity and variety </a:t>
            </a:r>
            <a:endParaRPr lang="th-TH" b="1" dirty="0"/>
          </a:p>
        </p:txBody>
      </p:sp>
      <p:pic>
        <p:nvPicPr>
          <p:cNvPr id="6" name="Picture 5"/>
          <p:cNvPicPr>
            <a:picLocks noChangeAspect="1"/>
          </p:cNvPicPr>
          <p:nvPr/>
        </p:nvPicPr>
        <p:blipFill>
          <a:blip r:embed="rId3"/>
          <a:stretch>
            <a:fillRect/>
          </a:stretch>
        </p:blipFill>
        <p:spPr>
          <a:xfrm>
            <a:off x="957905" y="1034490"/>
            <a:ext cx="5013931" cy="4427195"/>
          </a:xfrm>
          <a:prstGeom prst="rect">
            <a:avLst/>
          </a:prstGeom>
        </p:spPr>
      </p:pic>
    </p:spTree>
    <p:extLst>
      <p:ext uri="{BB962C8B-B14F-4D97-AF65-F5344CB8AC3E}">
        <p14:creationId xmlns:p14="http://schemas.microsoft.com/office/powerpoint/2010/main" val="238441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46342" y="329008"/>
            <a:ext cx="10515600" cy="758710"/>
          </a:xfrm>
        </p:spPr>
        <p:txBody>
          <a:bodyPr>
            <a:normAutofit fontScale="90000"/>
          </a:bodyPr>
          <a:lstStyle/>
          <a:p>
            <a:pPr algn="ctr"/>
            <a:r>
              <a:rPr lang="en-GB" b="1" dirty="0" smtClean="0">
                <a:solidFill>
                  <a:srgbClr val="0033CC"/>
                </a:solidFill>
                <a:latin typeface="Arial" panose="020B0604020202020204" pitchFamily="34" charset="0"/>
                <a:cs typeface="Arial" panose="020B0604020202020204" pitchFamily="34" charset="0"/>
              </a:rPr>
              <a:t>Definition of Big </a:t>
            </a:r>
            <a:r>
              <a:rPr lang="en-GB" b="1" dirty="0">
                <a:solidFill>
                  <a:srgbClr val="0033CC"/>
                </a:solidFill>
                <a:latin typeface="Arial" panose="020B0604020202020204" pitchFamily="34" charset="0"/>
                <a:cs typeface="Arial" panose="020B0604020202020204" pitchFamily="34" charset="0"/>
              </a:rPr>
              <a:t>D</a:t>
            </a:r>
            <a:r>
              <a:rPr lang="en-GB" b="1" dirty="0" smtClean="0">
                <a:solidFill>
                  <a:srgbClr val="0033CC"/>
                </a:solidFill>
                <a:latin typeface="Arial" panose="020B0604020202020204" pitchFamily="34" charset="0"/>
                <a:cs typeface="Arial" panose="020B0604020202020204" pitchFamily="34" charset="0"/>
              </a:rPr>
              <a:t>ata </a:t>
            </a:r>
            <a:r>
              <a:rPr lang="en-GB" b="1" dirty="0">
                <a:solidFill>
                  <a:srgbClr val="0033CC"/>
                </a:solidFill>
                <a:latin typeface="Arial" panose="020B0604020202020204" pitchFamily="34" charset="0"/>
                <a:cs typeface="Arial" panose="020B0604020202020204" pitchFamily="34" charset="0"/>
              </a:rPr>
              <a:t>in </a:t>
            </a:r>
            <a:r>
              <a:rPr lang="en-GB" b="1" dirty="0" smtClean="0">
                <a:solidFill>
                  <a:srgbClr val="0033CC"/>
                </a:solidFill>
                <a:latin typeface="Arial" panose="020B0604020202020204" pitchFamily="34" charset="0"/>
                <a:cs typeface="Arial" panose="020B0604020202020204" pitchFamily="34" charset="0"/>
              </a:rPr>
              <a:t>Healthcare </a:t>
            </a:r>
            <a:r>
              <a:rPr lang="en-GB" b="1" dirty="0">
                <a:solidFill>
                  <a:srgbClr val="0033CC"/>
                </a:solidFill>
                <a:latin typeface="Arial" panose="020B0604020202020204" pitchFamily="34" charset="0"/>
                <a:cs typeface="Arial" panose="020B0604020202020204" pitchFamily="34" charset="0"/>
              </a:rPr>
              <a:t>(4Vs</a:t>
            </a:r>
            <a:r>
              <a:rPr lang="en-GB" b="1" dirty="0" smtClean="0">
                <a:solidFill>
                  <a:srgbClr val="0033CC"/>
                </a:solidFill>
                <a:latin typeface="Arial" panose="020B0604020202020204" pitchFamily="34" charset="0"/>
                <a:cs typeface="Arial" panose="020B0604020202020204" pitchFamily="34" charset="0"/>
              </a:rPr>
              <a:t>)</a:t>
            </a:r>
            <a:endParaRPr lang="th-TH" b="1" dirty="0">
              <a:solidFill>
                <a:srgbClr val="0033CC"/>
              </a:solidFill>
              <a:latin typeface="Arial" panose="020B0604020202020204" pitchFamily="34" charset="0"/>
            </a:endParaRPr>
          </a:p>
        </p:txBody>
      </p:sp>
      <p:sp>
        <p:nvSpPr>
          <p:cNvPr id="3" name="ตัวแทนเนื้อหา 2"/>
          <p:cNvSpPr>
            <a:spLocks noGrp="1"/>
          </p:cNvSpPr>
          <p:nvPr>
            <p:ph idx="1"/>
          </p:nvPr>
        </p:nvSpPr>
        <p:spPr>
          <a:xfrm>
            <a:off x="852667" y="1884486"/>
            <a:ext cx="10515600" cy="435133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5" name="รูปภาพ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479" y="1202606"/>
            <a:ext cx="7012427" cy="5141696"/>
          </a:xfrm>
          <a:prstGeom prst="rect">
            <a:avLst/>
          </a:prstGeom>
        </p:spPr>
      </p:pic>
      <p:sp>
        <p:nvSpPr>
          <p:cNvPr id="11" name="สี่เหลี่ยมผืนผ้า 10"/>
          <p:cNvSpPr/>
          <p:nvPr/>
        </p:nvSpPr>
        <p:spPr>
          <a:xfrm>
            <a:off x="9172906" y="5801179"/>
            <a:ext cx="2809951" cy="523220"/>
          </a:xfrm>
          <a:prstGeom prst="rect">
            <a:avLst/>
          </a:prstGeom>
        </p:spPr>
        <p:txBody>
          <a:bodyPr wrap="square">
            <a:spAutoFit/>
          </a:bodyPr>
          <a:lstStyle/>
          <a:p>
            <a:pPr algn="ctr"/>
            <a:r>
              <a:rPr lang="en-GB" b="0" i="0" u="none" strike="noStrike" baseline="0" dirty="0" smtClean="0">
                <a:solidFill>
                  <a:srgbClr val="000000"/>
                </a:solidFill>
              </a:rPr>
              <a:t> (</a:t>
            </a:r>
            <a:r>
              <a:rPr lang="en-GB" b="0" i="0" u="none" strike="noStrike" baseline="0" dirty="0" err="1" smtClean="0">
                <a:solidFill>
                  <a:srgbClr val="000000"/>
                </a:solidFill>
              </a:rPr>
              <a:t>Ottom</a:t>
            </a:r>
            <a:r>
              <a:rPr lang="en-GB" b="0" i="0" u="none" strike="noStrike" baseline="0" dirty="0" smtClean="0">
                <a:solidFill>
                  <a:srgbClr val="000000"/>
                </a:solidFill>
              </a:rPr>
              <a:t>, 2017)</a:t>
            </a:r>
            <a:endParaRPr lang="th-TH" dirty="0"/>
          </a:p>
        </p:txBody>
      </p:sp>
      <p:sp>
        <p:nvSpPr>
          <p:cNvPr id="12" name="สี่เหลี่ยมผืนผ้า 11"/>
          <p:cNvSpPr/>
          <p:nvPr/>
        </p:nvSpPr>
        <p:spPr>
          <a:xfrm>
            <a:off x="1210288" y="6457037"/>
            <a:ext cx="9209797" cy="400963"/>
          </a:xfrm>
          <a:prstGeom prst="rect">
            <a:avLst/>
          </a:prstGeom>
        </p:spPr>
        <p:txBody>
          <a:bodyPr wrap="square">
            <a:spAutoFit/>
          </a:bodyPr>
          <a:lstStyle/>
          <a:p>
            <a:r>
              <a:rPr lang="en-GB" sz="2000" dirty="0" smtClean="0">
                <a:hlinkClick r:id="rId4"/>
              </a:rPr>
              <a:t>https</a:t>
            </a:r>
            <a:r>
              <a:rPr lang="en-GB" sz="2000" dirty="0">
                <a:hlinkClick r:id="rId4"/>
              </a:rPr>
              <a:t>://www.researchgate.net/figure/Big-data-in-healthcare-4Vs_fig3_313783767</a:t>
            </a:r>
            <a:endParaRPr lang="th-TH" sz="2000" dirty="0"/>
          </a:p>
        </p:txBody>
      </p:sp>
    </p:spTree>
    <p:extLst>
      <p:ext uri="{BB962C8B-B14F-4D97-AF65-F5344CB8AC3E}">
        <p14:creationId xmlns:p14="http://schemas.microsoft.com/office/powerpoint/2010/main" val="3045877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987470" y="2521157"/>
            <a:ext cx="4321944" cy="4348871"/>
          </a:xfrm>
          <a:prstGeom prst="rect">
            <a:avLst/>
          </a:prstGeom>
        </p:spPr>
      </p:pic>
      <p:sp>
        <p:nvSpPr>
          <p:cNvPr id="7" name="Rectangle 6"/>
          <p:cNvSpPr/>
          <p:nvPr/>
        </p:nvSpPr>
        <p:spPr>
          <a:xfrm>
            <a:off x="506778" y="132347"/>
            <a:ext cx="7932600" cy="6678751"/>
          </a:xfrm>
          <a:prstGeom prst="rect">
            <a:avLst/>
          </a:prstGeom>
        </p:spPr>
        <p:txBody>
          <a:bodyPr wrap="square">
            <a:spAutoFit/>
          </a:bodyPr>
          <a:lstStyle/>
          <a:p>
            <a:r>
              <a:rPr lang="en-US" sz="4000" b="1" dirty="0" smtClean="0">
                <a:solidFill>
                  <a:srgbClr val="0033CC"/>
                </a:solidFill>
              </a:rPr>
              <a:t>                         Summary</a:t>
            </a:r>
          </a:p>
          <a:p>
            <a:pPr marL="457200" indent="-457200">
              <a:buFont typeface="Arial" panose="020B0604020202020204" pitchFamily="34" charset="0"/>
              <a:buChar char="•"/>
            </a:pPr>
            <a:r>
              <a:rPr lang="en-US" b="1" dirty="0" smtClean="0">
                <a:solidFill>
                  <a:srgbClr val="7030A0"/>
                </a:solidFill>
              </a:rPr>
              <a:t>Volume</a:t>
            </a:r>
            <a:r>
              <a:rPr lang="en-US" dirty="0" smtClean="0">
                <a:solidFill>
                  <a:srgbClr val="0070C0"/>
                </a:solidFill>
              </a:rPr>
              <a:t> </a:t>
            </a:r>
            <a:r>
              <a:rPr lang="en-US" dirty="0"/>
              <a:t>denotes to the large quantity of data produced by the organization. </a:t>
            </a:r>
          </a:p>
          <a:p>
            <a:pPr marL="457200" indent="-457200">
              <a:buFont typeface="Arial" panose="020B0604020202020204" pitchFamily="34" charset="0"/>
              <a:buChar char="•"/>
            </a:pPr>
            <a:r>
              <a:rPr lang="en-US" b="1" dirty="0">
                <a:solidFill>
                  <a:srgbClr val="7030A0"/>
                </a:solidFill>
              </a:rPr>
              <a:t>Variety</a:t>
            </a:r>
            <a:r>
              <a:rPr lang="en-US" dirty="0"/>
              <a:t> arises from broadly contrasting bases of data or mash-ups of data resultant from autonomous sources in format </a:t>
            </a:r>
          </a:p>
          <a:p>
            <a:pPr marL="457200" indent="-457200">
              <a:buFont typeface="Arial" panose="020B0604020202020204" pitchFamily="34" charset="0"/>
              <a:buChar char="•"/>
            </a:pPr>
            <a:r>
              <a:rPr lang="en-US" b="1" dirty="0" smtClean="0">
                <a:solidFill>
                  <a:srgbClr val="7030A0"/>
                </a:solidFill>
              </a:rPr>
              <a:t>Velocity</a:t>
            </a:r>
            <a:r>
              <a:rPr lang="en-US" dirty="0" smtClean="0"/>
              <a:t> </a:t>
            </a:r>
            <a:r>
              <a:rPr lang="en-US" dirty="0"/>
              <a:t>refers to the massive frequency during the current data is created, supplied and managed </a:t>
            </a:r>
            <a:endParaRPr lang="en-US" dirty="0" smtClean="0"/>
          </a:p>
          <a:p>
            <a:pPr marL="457200" indent="-457200">
              <a:buFont typeface="Arial" panose="020B0604020202020204" pitchFamily="34" charset="0"/>
              <a:buChar char="•"/>
            </a:pPr>
            <a:r>
              <a:rPr lang="en-US" b="1" dirty="0">
                <a:solidFill>
                  <a:srgbClr val="7030A0"/>
                </a:solidFill>
              </a:rPr>
              <a:t>Veracity</a:t>
            </a:r>
            <a:r>
              <a:rPr lang="en-US" dirty="0">
                <a:solidFill>
                  <a:srgbClr val="7030A0"/>
                </a:solidFill>
              </a:rPr>
              <a:t> </a:t>
            </a:r>
            <a:r>
              <a:rPr lang="en-US" dirty="0"/>
              <a:t>refers to the correctness and accuracy of information </a:t>
            </a:r>
            <a:endParaRPr lang="en-US" dirty="0" smtClean="0"/>
          </a:p>
          <a:p>
            <a:pPr marL="457200" indent="-457200">
              <a:buFont typeface="Arial" panose="020B0604020202020204" pitchFamily="34" charset="0"/>
              <a:buChar char="•"/>
            </a:pPr>
            <a:r>
              <a:rPr lang="en-US" b="1" dirty="0">
                <a:solidFill>
                  <a:srgbClr val="7030A0"/>
                </a:solidFill>
              </a:rPr>
              <a:t>Variability</a:t>
            </a:r>
            <a:r>
              <a:rPr lang="en-US" b="1" dirty="0">
                <a:solidFill>
                  <a:srgbClr val="0070C0"/>
                </a:solidFill>
              </a:rPr>
              <a:t> </a:t>
            </a:r>
            <a:r>
              <a:rPr lang="en-US" dirty="0"/>
              <a:t>refers to data fluctuations throughout the handling and lifecycle</a:t>
            </a:r>
            <a:r>
              <a:rPr lang="en-US" dirty="0" smtClean="0"/>
              <a:t>.</a:t>
            </a:r>
          </a:p>
          <a:p>
            <a:pPr marL="457200" indent="-457200">
              <a:buFont typeface="Arial" panose="020B0604020202020204" pitchFamily="34" charset="0"/>
              <a:buChar char="•"/>
            </a:pPr>
            <a:r>
              <a:rPr lang="en-US" b="1" dirty="0">
                <a:solidFill>
                  <a:srgbClr val="7030A0"/>
                </a:solidFill>
              </a:rPr>
              <a:t>Value</a:t>
            </a:r>
            <a:r>
              <a:rPr lang="en-US" b="1" dirty="0">
                <a:solidFill>
                  <a:srgbClr val="0070C0"/>
                </a:solidFill>
              </a:rPr>
              <a:t> </a:t>
            </a:r>
            <a:r>
              <a:rPr lang="en-US" dirty="0"/>
              <a:t>is the method of extracting valuable information from huge sets of data and it is usually referred to as big data analytics </a:t>
            </a:r>
            <a:endParaRPr lang="th-TH" dirty="0"/>
          </a:p>
        </p:txBody>
      </p:sp>
    </p:spTree>
    <p:extLst>
      <p:ext uri="{BB962C8B-B14F-4D97-AF65-F5344CB8AC3E}">
        <p14:creationId xmlns:p14="http://schemas.microsoft.com/office/powerpoint/2010/main" val="354861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solidFill>
                  <a:srgbClr val="0033CC"/>
                </a:solidFill>
                <a:latin typeface="Arial" panose="020B0604020202020204" pitchFamily="34" charset="0"/>
                <a:cs typeface="Arial" panose="020B0604020202020204" pitchFamily="34" charset="0"/>
              </a:rPr>
              <a:t> </a:t>
            </a:r>
            <a:r>
              <a:rPr lang="en-US" b="1" dirty="0" smtClean="0">
                <a:solidFill>
                  <a:srgbClr val="0033CC"/>
                </a:solidFill>
                <a:latin typeface="Arial" panose="020B0604020202020204" pitchFamily="34" charset="0"/>
                <a:cs typeface="Arial" panose="020B0604020202020204" pitchFamily="34" charset="0"/>
              </a:rPr>
              <a:t>5 rights of Big Data in Healthcare</a:t>
            </a:r>
            <a:endParaRPr lang="th-TH" b="1" dirty="0">
              <a:solidFill>
                <a:srgbClr val="0033CC"/>
              </a:solidFill>
              <a:latin typeface="Arial" panose="020B0604020202020204" pitchFamily="34" charset="0"/>
            </a:endParaRPr>
          </a:p>
        </p:txBody>
      </p:sp>
      <p:sp>
        <p:nvSpPr>
          <p:cNvPr id="3" name="Content Placeholder 2"/>
          <p:cNvSpPr>
            <a:spLocks noGrp="1"/>
          </p:cNvSpPr>
          <p:nvPr>
            <p:ph idx="1"/>
          </p:nvPr>
        </p:nvSpPr>
        <p:spPr>
          <a:xfrm>
            <a:off x="838200" y="1217279"/>
            <a:ext cx="10964779" cy="5159458"/>
          </a:xfrm>
        </p:spPr>
        <p:txBody>
          <a:bodyPr>
            <a:normAutofit/>
          </a:bodyPr>
          <a:lstStyle/>
          <a:p>
            <a:r>
              <a:rPr lang="en-US" sz="3200" b="1" dirty="0">
                <a:solidFill>
                  <a:srgbClr val="7030A0"/>
                </a:solidFill>
              </a:rPr>
              <a:t>Right living</a:t>
            </a:r>
            <a:r>
              <a:rPr lang="en-US" b="1" dirty="0"/>
              <a:t>: Patients must be stimulated to be encouraged by taking an intimation part in their own health. </a:t>
            </a:r>
            <a:endParaRPr lang="en-US" b="1" dirty="0" smtClean="0"/>
          </a:p>
          <a:p>
            <a:r>
              <a:rPr lang="en-US" sz="3200" b="1" dirty="0" smtClean="0">
                <a:solidFill>
                  <a:srgbClr val="7030A0"/>
                </a:solidFill>
              </a:rPr>
              <a:t>Right </a:t>
            </a:r>
            <a:r>
              <a:rPr lang="en-US" sz="3200" b="1" dirty="0">
                <a:solidFill>
                  <a:srgbClr val="7030A0"/>
                </a:solidFill>
              </a:rPr>
              <a:t>care</a:t>
            </a:r>
            <a:r>
              <a:rPr lang="en-US" b="1" dirty="0"/>
              <a:t>: Patients must take the utmost timely, suitable treatment offered. </a:t>
            </a:r>
            <a:endParaRPr lang="en-US" b="1" dirty="0" smtClean="0"/>
          </a:p>
          <a:p>
            <a:r>
              <a:rPr lang="en-US" sz="3200" b="1" dirty="0" smtClean="0">
                <a:solidFill>
                  <a:srgbClr val="7030A0"/>
                </a:solidFill>
              </a:rPr>
              <a:t>Right </a:t>
            </a:r>
            <a:r>
              <a:rPr lang="en-US" sz="3200" b="1" dirty="0">
                <a:solidFill>
                  <a:srgbClr val="7030A0"/>
                </a:solidFill>
              </a:rPr>
              <a:t>provider</a:t>
            </a:r>
            <a:r>
              <a:rPr lang="en-US" b="1" dirty="0"/>
              <a:t>: Any professionals must have strong performance records who treats the patients and be skilled enough for succeeding the best results. </a:t>
            </a:r>
            <a:endParaRPr lang="en-US" b="1" dirty="0" smtClean="0"/>
          </a:p>
          <a:p>
            <a:r>
              <a:rPr lang="en-US" sz="3200" b="1" dirty="0" smtClean="0">
                <a:solidFill>
                  <a:srgbClr val="7030A0"/>
                </a:solidFill>
              </a:rPr>
              <a:t>Right </a:t>
            </a:r>
            <a:r>
              <a:rPr lang="en-US" sz="3200" b="1" dirty="0">
                <a:solidFill>
                  <a:srgbClr val="7030A0"/>
                </a:solidFill>
              </a:rPr>
              <a:t>value</a:t>
            </a:r>
            <a:r>
              <a:rPr lang="en-US" b="1" dirty="0"/>
              <a:t>: Suppliers and customers should frequently look for ways to expand value while maintaining or improving health-care quality. </a:t>
            </a:r>
            <a:endParaRPr lang="en-US" b="1" dirty="0" smtClean="0"/>
          </a:p>
          <a:p>
            <a:r>
              <a:rPr lang="en-US" sz="3200" b="1" dirty="0" smtClean="0">
                <a:solidFill>
                  <a:srgbClr val="7030A0"/>
                </a:solidFill>
              </a:rPr>
              <a:t>Right </a:t>
            </a:r>
            <a:r>
              <a:rPr lang="en-US" sz="3200" b="1" dirty="0">
                <a:solidFill>
                  <a:srgbClr val="7030A0"/>
                </a:solidFill>
              </a:rPr>
              <a:t>innovation</a:t>
            </a:r>
            <a:r>
              <a:rPr lang="en-US" b="1" dirty="0"/>
              <a:t>: Investors must concentrate on classifying new therapies and approaches to health-care delivery. </a:t>
            </a:r>
          </a:p>
          <a:p>
            <a:endParaRPr lang="th-TH" b="1" dirty="0"/>
          </a:p>
        </p:txBody>
      </p:sp>
    </p:spTree>
    <p:extLst>
      <p:ext uri="{BB962C8B-B14F-4D97-AF65-F5344CB8AC3E}">
        <p14:creationId xmlns:p14="http://schemas.microsoft.com/office/powerpoint/2010/main" val="241684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65126"/>
            <a:ext cx="10515600" cy="971306"/>
          </a:xfrm>
        </p:spPr>
        <p:txBody>
          <a:bodyPr>
            <a:normAutofit/>
          </a:bodyPr>
          <a:lstStyle/>
          <a:p>
            <a:pPr algn="ctr"/>
            <a:r>
              <a:rPr lang="en-GB" sz="4800" b="1" dirty="0" smtClean="0">
                <a:solidFill>
                  <a:srgbClr val="0033CC"/>
                </a:solidFill>
                <a:latin typeface="Arial" panose="020B0604020202020204" pitchFamily="34" charset="0"/>
                <a:cs typeface="Arial" panose="020B0604020202020204" pitchFamily="34" charset="0"/>
              </a:rPr>
              <a:t>Big Data </a:t>
            </a:r>
            <a:r>
              <a:rPr lang="en-GB" sz="4800" b="1" dirty="0">
                <a:solidFill>
                  <a:srgbClr val="0033CC"/>
                </a:solidFill>
                <a:latin typeface="Arial" panose="020B0604020202020204" pitchFamily="34" charset="0"/>
                <a:cs typeface="Arial" panose="020B0604020202020204" pitchFamily="34" charset="0"/>
              </a:rPr>
              <a:t>M</a:t>
            </a:r>
            <a:r>
              <a:rPr lang="en-GB" sz="4800" b="1" dirty="0" smtClean="0">
                <a:solidFill>
                  <a:srgbClr val="0033CC"/>
                </a:solidFill>
                <a:latin typeface="Arial" panose="020B0604020202020204" pitchFamily="34" charset="0"/>
                <a:cs typeface="Arial" panose="020B0604020202020204" pitchFamily="34" charset="0"/>
              </a:rPr>
              <a:t>anagement</a:t>
            </a:r>
            <a:endParaRPr lang="th-TH" sz="4800" dirty="0">
              <a:solidFill>
                <a:srgbClr val="0033CC"/>
              </a:solidFill>
              <a:latin typeface="Arial" panose="020B0604020202020204" pitchFamily="34" charset="0"/>
            </a:endParaRPr>
          </a:p>
        </p:txBody>
      </p:sp>
      <p:sp>
        <p:nvSpPr>
          <p:cNvPr id="5" name="ตัวแทนเนื้อหา 4"/>
          <p:cNvSpPr>
            <a:spLocks noGrp="1"/>
          </p:cNvSpPr>
          <p:nvPr>
            <p:ph idx="1"/>
          </p:nvPr>
        </p:nvSpPr>
        <p:spPr>
          <a:xfrm>
            <a:off x="1066800" y="1421139"/>
            <a:ext cx="10058400" cy="3178085"/>
          </a:xfrm>
        </p:spPr>
        <p:txBody>
          <a:bodyPr>
            <a:noAutofit/>
          </a:bodyPr>
          <a:lstStyle/>
          <a:p>
            <a:pPr>
              <a:buFont typeface="Wingdings" panose="05000000000000000000" pitchFamily="2" charset="2"/>
              <a:buChar char="v"/>
            </a:pPr>
            <a:r>
              <a:rPr lang="th-TH" sz="3600" b="1" dirty="0" smtClean="0"/>
              <a:t> </a:t>
            </a:r>
            <a:r>
              <a:rPr lang="en-GB" sz="3600" b="1" dirty="0" smtClean="0">
                <a:solidFill>
                  <a:srgbClr val="7030A0"/>
                </a:solidFill>
              </a:rPr>
              <a:t>Big </a:t>
            </a:r>
            <a:r>
              <a:rPr lang="en-GB" sz="3600" b="1" dirty="0">
                <a:solidFill>
                  <a:srgbClr val="7030A0"/>
                </a:solidFill>
              </a:rPr>
              <a:t>data management </a:t>
            </a:r>
            <a:r>
              <a:rPr lang="en-GB" sz="3600" b="1" dirty="0"/>
              <a:t>is a critical challenge across health </a:t>
            </a:r>
            <a:r>
              <a:rPr lang="en-GB" sz="3600" b="1" dirty="0" smtClean="0"/>
              <a:t>research</a:t>
            </a:r>
            <a:r>
              <a:rPr lang="th-TH" sz="3600" b="1" dirty="0" smtClean="0"/>
              <a:t> </a:t>
            </a:r>
            <a:r>
              <a:rPr lang="en-GB" sz="3600" b="1" dirty="0" smtClean="0"/>
              <a:t>disciplines</a:t>
            </a:r>
            <a:r>
              <a:rPr lang="en-GB" sz="3600" b="1" dirty="0"/>
              <a:t>. Data from clinical studies, </a:t>
            </a:r>
            <a:r>
              <a:rPr lang="en-GB" sz="3600" b="1" dirty="0" smtClean="0"/>
              <a:t>omics research</a:t>
            </a:r>
            <a:r>
              <a:rPr lang="th-TH" sz="3600" b="1" dirty="0" smtClean="0"/>
              <a:t> </a:t>
            </a:r>
            <a:r>
              <a:rPr lang="en-GB" sz="3600" b="1" dirty="0" smtClean="0"/>
              <a:t>and </a:t>
            </a:r>
            <a:r>
              <a:rPr lang="en-GB" sz="3600" b="1" dirty="0"/>
              <a:t>observations of individuals’ lifestyle and environmental </a:t>
            </a:r>
            <a:r>
              <a:rPr lang="en-GB" sz="3600" b="1" dirty="0" smtClean="0"/>
              <a:t>exposure</a:t>
            </a:r>
            <a:r>
              <a:rPr lang="th-TH" sz="3600" b="1" dirty="0" smtClean="0"/>
              <a:t> </a:t>
            </a:r>
            <a:r>
              <a:rPr lang="en-GB" sz="3600" b="1" dirty="0" smtClean="0"/>
              <a:t>are </a:t>
            </a:r>
            <a:r>
              <a:rPr lang="en-GB" sz="3600" b="1" dirty="0"/>
              <a:t>all of importance in advanced health research </a:t>
            </a:r>
            <a:endParaRPr lang="th-TH" sz="3600" b="1" dirty="0" smtClean="0"/>
          </a:p>
          <a:p>
            <a:pPr>
              <a:buFont typeface="Wingdings" panose="05000000000000000000" pitchFamily="2" charset="2"/>
              <a:buChar char="v"/>
            </a:pPr>
            <a:endParaRPr lang="th-TH" sz="3600" b="1" dirty="0"/>
          </a:p>
          <a:p>
            <a:pPr>
              <a:buFont typeface="Wingdings" panose="05000000000000000000" pitchFamily="2" charset="2"/>
              <a:buChar char="v"/>
            </a:pPr>
            <a:endParaRPr lang="th-TH" sz="3600" b="1" dirty="0" smtClean="0"/>
          </a:p>
          <a:p>
            <a:pPr marL="0" indent="0" algn="ctr">
              <a:buNone/>
            </a:pPr>
            <a:r>
              <a:rPr lang="th-TH" sz="3600" b="1" dirty="0" smtClean="0"/>
              <a:t>(</a:t>
            </a:r>
            <a:r>
              <a:rPr lang="en-GB" sz="3600" b="1" dirty="0" smtClean="0"/>
              <a:t>Auffray, </a:t>
            </a:r>
            <a:r>
              <a:rPr lang="en-GB" sz="3600" b="1" dirty="0"/>
              <a:t>et </a:t>
            </a:r>
            <a:r>
              <a:rPr lang="en-GB" sz="3600" b="1" dirty="0" smtClean="0"/>
              <a:t>al.</a:t>
            </a:r>
            <a:r>
              <a:rPr lang="en-SG" sz="3600" b="1" dirty="0" smtClean="0"/>
              <a:t>, 2016:</a:t>
            </a:r>
            <a:r>
              <a:rPr lang="th-TH" sz="3600" b="1" dirty="0" smtClean="0"/>
              <a:t> </a:t>
            </a:r>
            <a:r>
              <a:rPr lang="en-GB" sz="3600" b="1" dirty="0" smtClean="0"/>
              <a:t>Collins </a:t>
            </a:r>
            <a:r>
              <a:rPr lang="en-US" sz="3600" b="1" dirty="0"/>
              <a:t>&amp;</a:t>
            </a:r>
            <a:r>
              <a:rPr lang="en-GB" sz="3600" b="1" dirty="0" smtClean="0"/>
              <a:t>Varmus, 2015)</a:t>
            </a:r>
            <a:endParaRPr lang="th-TH" sz="3600" b="1" dirty="0" smtClean="0"/>
          </a:p>
        </p:txBody>
      </p:sp>
    </p:spTree>
    <p:extLst>
      <p:ext uri="{BB962C8B-B14F-4D97-AF65-F5344CB8AC3E}">
        <p14:creationId xmlns:p14="http://schemas.microsoft.com/office/powerpoint/2010/main" val="1572865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3036</TotalTime>
  <Words>3216</Words>
  <Application>Microsoft Office PowerPoint</Application>
  <PresentationFormat>Widescreen</PresentationFormat>
  <Paragraphs>358</Paragraphs>
  <Slides>48</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AdvOT4c7f5b5e</vt:lpstr>
      <vt:lpstr>AdvOTbf7bbdaa</vt:lpstr>
      <vt:lpstr>AdvP7B6C</vt:lpstr>
      <vt:lpstr>AdvPSA5CF</vt:lpstr>
      <vt:lpstr>Angsana New</vt:lpstr>
      <vt:lpstr>AngsanaUPC</vt:lpstr>
      <vt:lpstr>Arial</vt:lpstr>
      <vt:lpstr>Calibri</vt:lpstr>
      <vt:lpstr>Calibri Light</vt:lpstr>
      <vt:lpstr>Cordia New</vt:lpstr>
      <vt:lpstr>JasmineUPC</vt:lpstr>
      <vt:lpstr>TimesNewRoman,Bold</vt:lpstr>
      <vt:lpstr>Wingdings</vt:lpstr>
      <vt:lpstr>ธีมของ Office</vt:lpstr>
      <vt:lpstr>Big Data Management  for Health Care Administration  and  Research</vt:lpstr>
      <vt:lpstr>Definition</vt:lpstr>
      <vt:lpstr>PowerPoint Presentation</vt:lpstr>
      <vt:lpstr>Big Data Forms</vt:lpstr>
      <vt:lpstr> Definition of Big Data in Healthcare</vt:lpstr>
      <vt:lpstr>Definition of Big Data in Healthcare (4Vs)</vt:lpstr>
      <vt:lpstr>PowerPoint Presentation</vt:lpstr>
      <vt:lpstr> 5 rights of Big Data in Healthcare</vt:lpstr>
      <vt:lpstr>Big Data Management</vt:lpstr>
      <vt:lpstr>Big Data Management</vt:lpstr>
      <vt:lpstr>PowerPoint Presentation</vt:lpstr>
      <vt:lpstr>PowerPoint Presentation</vt:lpstr>
      <vt:lpstr>PowerPoint Presentation</vt:lpstr>
      <vt:lpstr>PowerPoint Presentation</vt:lpstr>
      <vt:lpstr>ข้อมูลสารสนเทศสุขภาพ</vt:lpstr>
      <vt:lpstr>PowerPoint Presentation</vt:lpstr>
      <vt:lpstr>Current Big Data Registries in USA.</vt:lpstr>
      <vt:lpstr>ปัญหาของข้อมูลด้านสุขภาพในประเทศไทย</vt:lpstr>
      <vt:lpstr>Current Big Data Registries in Thailand</vt:lpstr>
      <vt:lpstr>Current Big Data Registries in Nursing</vt:lpstr>
      <vt:lpstr>Current Big Data Registries in Nursing</vt:lpstr>
      <vt:lpstr>Applications of Big Data in Healthcare Administration</vt:lpstr>
      <vt:lpstr>PowerPoint Presentation</vt:lpstr>
      <vt:lpstr>Big data management in healthcare research</vt:lpstr>
      <vt:lpstr>Demands for Health Research from Big Data</vt:lpstr>
      <vt:lpstr>Making Sense of Big Data in Health Research</vt:lpstr>
      <vt:lpstr>Big Data in Management Research</vt:lpstr>
      <vt:lpstr>Big Data in Management Research</vt:lpstr>
      <vt:lpstr>Big Data in Management Research</vt:lpstr>
      <vt:lpstr>Challenges Surrounding Use of Big Data in Health Care</vt:lpstr>
      <vt:lpstr>Challenges Surrounding Use of Big Data in Health Care</vt:lpstr>
      <vt:lpstr>Challenges Surrounding Use of Big Data in Health Care</vt:lpstr>
      <vt:lpstr>Recommendations for Action Plan to Make Big Data in Health Care Research </vt:lpstr>
      <vt:lpstr>Analyzing Big Data  </vt:lpstr>
      <vt:lpstr>Pitfall of Big Data</vt:lpstr>
      <vt:lpstr>Pitfall of Big Data</vt:lpstr>
      <vt:lpstr>PowerPoint Presentation</vt:lpstr>
      <vt:lpstr>ตัวอย่าง Big Data in Healthcare Administration </vt:lpstr>
      <vt:lpstr>PowerPoint Presentation</vt:lpstr>
      <vt:lpstr>PowerPoint Presentation</vt:lpstr>
      <vt:lpstr>PowerPoint Presentation</vt:lpstr>
      <vt:lpstr>PowerPoint Presentation</vt:lpstr>
      <vt:lpstr>PowerPoint Presentation</vt:lpstr>
      <vt:lpstr> Big Data in  Clinical Care </vt:lpstr>
      <vt:lpstr>การวิเคราะห์ข้อมูลปริมาณมหาศาลเพื่อพยากรณ์จำนวนผู้เข้ารับบริการด้านสุขภาพในประเทศไทย โดยใช้โปรแกรมภาษา R </vt:lpstr>
      <vt:lpstr>Reference</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Windows User</dc:creator>
  <cp:lastModifiedBy>Thitinut Akkadechanunt</cp:lastModifiedBy>
  <cp:revision>248</cp:revision>
  <dcterms:created xsi:type="dcterms:W3CDTF">2019-06-06T04:05:52Z</dcterms:created>
  <dcterms:modified xsi:type="dcterms:W3CDTF">2019-07-11T15:46:05Z</dcterms:modified>
</cp:coreProperties>
</file>